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embeddedFontLst>
    <p:embeddedFont>
      <p:font typeface="Google Sans Text"/>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GoogleSansText-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GoogleSansText-italic.fntdata"/><Relationship Id="rId12" Type="http://schemas.openxmlformats.org/officeDocument/2006/relationships/slide" Target="slides/slide7.xml"/><Relationship Id="rId34" Type="http://schemas.openxmlformats.org/officeDocument/2006/relationships/font" Target="fonts/GoogleSansText-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GoogleSansText-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04fc990e87_1_1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49071daeb0_0_61: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49071daeb0_0_76: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49071daeb0_0_81: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49071daeb0_0_2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49071daeb0_0_28: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49071daeb0_0_3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49071daeb0_0_38: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49071daeb0_0_9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49071daeb0_0_97: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49071daeb0_0_105: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04fc990e87_1_4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49071daeb0_0_4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9da2456386_0_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7dac15d564_0_0: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84c58ad81f_0_0: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49071daeb0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49071daeb0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49071daeb0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49071daeb0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49071daeb0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49071daeb0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49071daeb0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49071daeb0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49071daeb0_0_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49071daeb0_0_7: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49071daeb0_0_1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49071daeb0_0_147: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49071daeb0_0_18: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49071daeb0_0_71: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49071daeb0_0_66: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D">
  <p:cSld name="TITLE_AND_BODY_2_1_1_1_1_1">
    <p:spTree>
      <p:nvGrpSpPr>
        <p:cNvPr id="50" name="Shape 50"/>
        <p:cNvGrpSpPr/>
        <p:nvPr/>
      </p:nvGrpSpPr>
      <p:grpSpPr>
        <a:xfrm>
          <a:off x="0" y="0"/>
          <a:ext cx="0" cy="0"/>
          <a:chOff x="0" y="0"/>
          <a:chExt cx="0" cy="0"/>
        </a:xfrm>
      </p:grpSpPr>
      <p:sp>
        <p:nvSpPr>
          <p:cNvPr id="51" name="Google Shape;51;p13"/>
          <p:cNvSpPr txBox="1"/>
          <p:nvPr>
            <p:ph type="title"/>
          </p:nvPr>
        </p:nvSpPr>
        <p:spPr>
          <a:xfrm>
            <a:off x="228600" y="804675"/>
            <a:ext cx="3730200" cy="7956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 name="Google Shape;52;p13"/>
          <p:cNvSpPr txBox="1"/>
          <p:nvPr>
            <p:ph idx="1" type="body"/>
          </p:nvPr>
        </p:nvSpPr>
        <p:spPr>
          <a:xfrm>
            <a:off x="228600" y="1901954"/>
            <a:ext cx="3730200" cy="2697600"/>
          </a:xfrm>
          <a:prstGeom prst="rect">
            <a:avLst/>
          </a:prstGeom>
        </p:spPr>
        <p:txBody>
          <a:bodyPr anchorCtr="0" anchor="t"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3" name="Google Shape;53;p13"/>
          <p:cNvSpPr/>
          <p:nvPr>
            <p:ph idx="2" type="pic"/>
          </p:nvPr>
        </p:nvSpPr>
        <p:spPr>
          <a:xfrm>
            <a:off x="4233672" y="228600"/>
            <a:ext cx="4690800" cy="4690800"/>
          </a:xfrm>
          <a:prstGeom prst="round2DiagRect">
            <a:avLst>
              <a:gd fmla="val 16667" name="adj1"/>
              <a:gd fmla="val 0" name="adj2"/>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B">
  <p:cSld name="TITLE_AND_BODY_2_1_1_1">
    <p:spTree>
      <p:nvGrpSpPr>
        <p:cNvPr id="54" name="Shape 54"/>
        <p:cNvGrpSpPr/>
        <p:nvPr/>
      </p:nvGrpSpPr>
      <p:grpSpPr>
        <a:xfrm>
          <a:off x="0" y="0"/>
          <a:ext cx="0" cy="0"/>
          <a:chOff x="0" y="0"/>
          <a:chExt cx="0" cy="0"/>
        </a:xfrm>
      </p:grpSpPr>
      <p:sp>
        <p:nvSpPr>
          <p:cNvPr id="55" name="Google Shape;55;p14"/>
          <p:cNvSpPr/>
          <p:nvPr>
            <p:ph idx="2" type="pic"/>
          </p:nvPr>
        </p:nvSpPr>
        <p:spPr>
          <a:xfrm>
            <a:off x="4517136" y="475488"/>
            <a:ext cx="4188000" cy="4188000"/>
          </a:xfrm>
          <a:prstGeom prst="roundRect">
            <a:avLst>
              <a:gd fmla="val 8475" name="adj"/>
            </a:avLst>
          </a:prstGeom>
          <a:noFill/>
          <a:ln>
            <a:noFill/>
          </a:ln>
        </p:spPr>
      </p:sp>
      <p:sp>
        <p:nvSpPr>
          <p:cNvPr id="56" name="Google Shape;56;p14"/>
          <p:cNvSpPr txBox="1"/>
          <p:nvPr>
            <p:ph type="title"/>
          </p:nvPr>
        </p:nvSpPr>
        <p:spPr>
          <a:xfrm>
            <a:off x="548650" y="576075"/>
            <a:ext cx="3556800" cy="8688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7" name="Google Shape;57;p14"/>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cxnSp>
        <p:nvCxnSpPr>
          <p:cNvPr id="58" name="Google Shape;58;p14"/>
          <p:cNvCxnSpPr/>
          <p:nvPr/>
        </p:nvCxnSpPr>
        <p:spPr>
          <a:xfrm>
            <a:off x="530352" y="402336"/>
            <a:ext cx="1059900" cy="0"/>
          </a:xfrm>
          <a:prstGeom prst="straightConnector1">
            <a:avLst/>
          </a:prstGeom>
          <a:noFill/>
          <a:ln cap="flat" cmpd="sng" w="9525">
            <a:solidFill>
              <a:srgbClr val="595959"/>
            </a:solidFill>
            <a:prstDash val="solid"/>
            <a:round/>
            <a:headEnd len="sm" w="sm" type="none"/>
            <a:tailEnd len="sm" w="sm" type="none"/>
          </a:ln>
        </p:spPr>
      </p:cxnSp>
      <p:cxnSp>
        <p:nvCxnSpPr>
          <p:cNvPr id="59" name="Google Shape;59;p14"/>
          <p:cNvCxnSpPr/>
          <p:nvPr/>
        </p:nvCxnSpPr>
        <p:spPr>
          <a:xfrm>
            <a:off x="530352" y="4745736"/>
            <a:ext cx="1059900" cy="0"/>
          </a:xfrm>
          <a:prstGeom prst="straightConnector1">
            <a:avLst/>
          </a:prstGeom>
          <a:noFill/>
          <a:ln cap="flat" cmpd="sng" w="9525">
            <a:solidFill>
              <a:srgbClr val="595959"/>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C">
  <p:cSld name="TITLE_AND_BODY_2_1_1_1_1">
    <p:spTree>
      <p:nvGrpSpPr>
        <p:cNvPr id="60" name="Shape 60"/>
        <p:cNvGrpSpPr/>
        <p:nvPr/>
      </p:nvGrpSpPr>
      <p:grpSpPr>
        <a:xfrm>
          <a:off x="0" y="0"/>
          <a:ext cx="0" cy="0"/>
          <a:chOff x="0" y="0"/>
          <a:chExt cx="0" cy="0"/>
        </a:xfrm>
      </p:grpSpPr>
      <p:sp>
        <p:nvSpPr>
          <p:cNvPr id="61" name="Google Shape;61;p15"/>
          <p:cNvSpPr/>
          <p:nvPr>
            <p:ph idx="2" type="pic"/>
          </p:nvPr>
        </p:nvSpPr>
        <p:spPr>
          <a:xfrm>
            <a:off x="228600" y="228600"/>
            <a:ext cx="4690800" cy="4690800"/>
          </a:xfrm>
          <a:prstGeom prst="roundRect">
            <a:avLst>
              <a:gd fmla="val 50000" name="adj"/>
            </a:avLst>
          </a:prstGeom>
          <a:noFill/>
          <a:ln>
            <a:noFill/>
          </a:ln>
        </p:spPr>
      </p:sp>
      <p:sp>
        <p:nvSpPr>
          <p:cNvPr id="62" name="Google Shape;62;p15"/>
          <p:cNvSpPr txBox="1"/>
          <p:nvPr>
            <p:ph type="title"/>
          </p:nvPr>
        </p:nvSpPr>
        <p:spPr>
          <a:xfrm>
            <a:off x="5362500" y="640075"/>
            <a:ext cx="3467100" cy="7956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 name="Google Shape;63;p15"/>
          <p:cNvSpPr txBox="1"/>
          <p:nvPr>
            <p:ph idx="1" type="body"/>
          </p:nvPr>
        </p:nvSpPr>
        <p:spPr>
          <a:xfrm>
            <a:off x="5279300" y="1901949"/>
            <a:ext cx="3550200" cy="2697600"/>
          </a:xfrm>
          <a:prstGeom prst="rect">
            <a:avLst/>
          </a:prstGeom>
        </p:spPr>
        <p:txBody>
          <a:bodyPr anchorCtr="0" anchor="ctr"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H">
  <p:cSld name="TITLE_AND_BODY_2_1_1_1_1_1_1_1_1_1">
    <p:spTree>
      <p:nvGrpSpPr>
        <p:cNvPr id="64" name="Shape 64"/>
        <p:cNvGrpSpPr/>
        <p:nvPr/>
      </p:nvGrpSpPr>
      <p:grpSpPr>
        <a:xfrm>
          <a:off x="0" y="0"/>
          <a:ext cx="0" cy="0"/>
          <a:chOff x="0" y="0"/>
          <a:chExt cx="0" cy="0"/>
        </a:xfrm>
      </p:grpSpPr>
      <p:sp>
        <p:nvSpPr>
          <p:cNvPr id="65" name="Google Shape;65;p16"/>
          <p:cNvSpPr/>
          <p:nvPr>
            <p:ph idx="2" type="pic"/>
          </p:nvPr>
        </p:nvSpPr>
        <p:spPr>
          <a:xfrm>
            <a:off x="548640" y="1554480"/>
            <a:ext cx="2807100" cy="2807100"/>
          </a:xfrm>
          <a:prstGeom prst="roundRect">
            <a:avLst>
              <a:gd fmla="val 8343" name="adj"/>
            </a:avLst>
          </a:prstGeom>
          <a:noFill/>
          <a:ln>
            <a:noFill/>
          </a:ln>
        </p:spPr>
      </p:sp>
      <p:sp>
        <p:nvSpPr>
          <p:cNvPr id="66" name="Google Shape;66;p16"/>
          <p:cNvSpPr txBox="1"/>
          <p:nvPr>
            <p:ph type="title"/>
          </p:nvPr>
        </p:nvSpPr>
        <p:spPr>
          <a:xfrm>
            <a:off x="548675" y="603500"/>
            <a:ext cx="7923900" cy="6675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6"/>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cxnSp>
        <p:nvCxnSpPr>
          <p:cNvPr id="68" name="Google Shape;68;p16"/>
          <p:cNvCxnSpPr/>
          <p:nvPr/>
        </p:nvCxnSpPr>
        <p:spPr>
          <a:xfrm>
            <a:off x="544200" y="451125"/>
            <a:ext cx="1059900" cy="0"/>
          </a:xfrm>
          <a:prstGeom prst="straightConnector1">
            <a:avLst/>
          </a:prstGeom>
          <a:noFill/>
          <a:ln cap="flat" cmpd="sng" w="9525">
            <a:solidFill>
              <a:srgbClr val="595959"/>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F">
  <p:cSld name="TITLE_AND_BODY_2_1_1_1_1_1_1_1">
    <p:spTree>
      <p:nvGrpSpPr>
        <p:cNvPr id="69" name="Shape 69"/>
        <p:cNvGrpSpPr/>
        <p:nvPr/>
      </p:nvGrpSpPr>
      <p:grpSpPr>
        <a:xfrm>
          <a:off x="0" y="0"/>
          <a:ext cx="0" cy="0"/>
          <a:chOff x="0" y="0"/>
          <a:chExt cx="0" cy="0"/>
        </a:xfrm>
      </p:grpSpPr>
      <p:sp>
        <p:nvSpPr>
          <p:cNvPr id="70" name="Google Shape;70;p17"/>
          <p:cNvSpPr/>
          <p:nvPr/>
        </p:nvSpPr>
        <p:spPr>
          <a:xfrm>
            <a:off x="228600" y="228600"/>
            <a:ext cx="8686800" cy="4686300"/>
          </a:xfrm>
          <a:prstGeom prst="roundRect">
            <a:avLst>
              <a:gd fmla="val 6123" name="adj"/>
            </a:avLst>
          </a:prstGeom>
          <a:no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7"/>
          <p:cNvSpPr/>
          <p:nvPr>
            <p:ph idx="2" type="pic"/>
          </p:nvPr>
        </p:nvSpPr>
        <p:spPr>
          <a:xfrm>
            <a:off x="4626864" y="585216"/>
            <a:ext cx="3968400" cy="3968400"/>
          </a:xfrm>
          <a:prstGeom prst="rect">
            <a:avLst/>
          </a:prstGeom>
          <a:noFill/>
          <a:ln>
            <a:noFill/>
          </a:ln>
        </p:spPr>
      </p:sp>
      <p:sp>
        <p:nvSpPr>
          <p:cNvPr id="72" name="Google Shape;72;p17"/>
          <p:cNvSpPr txBox="1"/>
          <p:nvPr>
            <p:ph type="title"/>
          </p:nvPr>
        </p:nvSpPr>
        <p:spPr>
          <a:xfrm>
            <a:off x="557784" y="585216"/>
            <a:ext cx="3712500" cy="9327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3" name="Google Shape;73;p17"/>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extLst>
    <p:ext uri="{DCECCB84-F9BA-43D5-87BE-67443E8EF086}">
      <p15:sldGuideLst>
        <p15:guide id="1" orient="horz" pos="1620">
          <p15:clr>
            <a:srgbClr val="E46962"/>
          </p15:clr>
        </p15:guide>
        <p15:guide id="2" pos="351">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G">
  <p:cSld name="TITLE_AND_BODY_2_1_1_1_1_1_1_1_1">
    <p:spTree>
      <p:nvGrpSpPr>
        <p:cNvPr id="74" name="Shape 74"/>
        <p:cNvGrpSpPr/>
        <p:nvPr/>
      </p:nvGrpSpPr>
      <p:grpSpPr>
        <a:xfrm>
          <a:off x="0" y="0"/>
          <a:ext cx="0" cy="0"/>
          <a:chOff x="0" y="0"/>
          <a:chExt cx="0" cy="0"/>
        </a:xfrm>
      </p:grpSpPr>
      <p:sp>
        <p:nvSpPr>
          <p:cNvPr id="75" name="Google Shape;75;p18"/>
          <p:cNvSpPr/>
          <p:nvPr>
            <p:ph idx="2" type="pic"/>
          </p:nvPr>
        </p:nvSpPr>
        <p:spPr>
          <a:xfrm>
            <a:off x="4233672" y="228600"/>
            <a:ext cx="4690800" cy="4690800"/>
          </a:xfrm>
          <a:prstGeom prst="rect">
            <a:avLst/>
          </a:prstGeom>
          <a:noFill/>
          <a:ln>
            <a:noFill/>
          </a:ln>
        </p:spPr>
      </p:sp>
      <p:sp>
        <p:nvSpPr>
          <p:cNvPr id="76" name="Google Shape;76;p18"/>
          <p:cNvSpPr txBox="1"/>
          <p:nvPr>
            <p:ph type="title"/>
          </p:nvPr>
        </p:nvSpPr>
        <p:spPr>
          <a:xfrm>
            <a:off x="228600" y="228600"/>
            <a:ext cx="3557100" cy="8412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7" name="Google Shape;77;p18"/>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3_1_B">
  <p:cSld name="CUSTOM_1_2">
    <p:spTree>
      <p:nvGrpSpPr>
        <p:cNvPr id="78" name="Shape 78"/>
        <p:cNvGrpSpPr/>
        <p:nvPr/>
      </p:nvGrpSpPr>
      <p:grpSpPr>
        <a:xfrm>
          <a:off x="0" y="0"/>
          <a:ext cx="0" cy="0"/>
          <a:chOff x="0" y="0"/>
          <a:chExt cx="0" cy="0"/>
        </a:xfrm>
      </p:grpSpPr>
      <p:sp>
        <p:nvSpPr>
          <p:cNvPr id="79" name="Google Shape;79;p19"/>
          <p:cNvSpPr/>
          <p:nvPr/>
        </p:nvSpPr>
        <p:spPr>
          <a:xfrm>
            <a:off x="4517125" y="0"/>
            <a:ext cx="4626900" cy="5143500"/>
          </a:xfrm>
          <a:prstGeom prst="rect">
            <a:avLst/>
          </a:prstGeom>
          <a:solidFill>
            <a:srgbClr val="00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9"/>
          <p:cNvSpPr txBox="1"/>
          <p:nvPr>
            <p:ph type="title"/>
          </p:nvPr>
        </p:nvSpPr>
        <p:spPr>
          <a:xfrm>
            <a:off x="347472" y="310896"/>
            <a:ext cx="3886200" cy="859500"/>
          </a:xfrm>
          <a:prstGeom prst="rect">
            <a:avLst/>
          </a:prstGeom>
        </p:spPr>
        <p:txBody>
          <a:bodyPr anchorCtr="0" anchor="t" bIns="0" lIns="0" spcFirstLastPara="1" rIns="0" wrap="square" tIns="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1" name="Google Shape;81;p19"/>
          <p:cNvSpPr txBox="1"/>
          <p:nvPr/>
        </p:nvSpPr>
        <p:spPr>
          <a:xfrm>
            <a:off x="246888" y="1655064"/>
            <a:ext cx="7773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01</a:t>
            </a:r>
            <a:endParaRPr>
              <a:solidFill>
                <a:schemeClr val="dk2"/>
              </a:solidFill>
            </a:endParaRPr>
          </a:p>
        </p:txBody>
      </p:sp>
      <p:sp>
        <p:nvSpPr>
          <p:cNvPr id="82" name="Google Shape;82;p19"/>
          <p:cNvSpPr txBox="1"/>
          <p:nvPr/>
        </p:nvSpPr>
        <p:spPr>
          <a:xfrm>
            <a:off x="246888" y="2651760"/>
            <a:ext cx="7773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02</a:t>
            </a:r>
            <a:endParaRPr>
              <a:solidFill>
                <a:schemeClr val="dk2"/>
              </a:solidFill>
            </a:endParaRPr>
          </a:p>
        </p:txBody>
      </p:sp>
      <p:sp>
        <p:nvSpPr>
          <p:cNvPr id="83" name="Google Shape;83;p19"/>
          <p:cNvSpPr txBox="1"/>
          <p:nvPr/>
        </p:nvSpPr>
        <p:spPr>
          <a:xfrm>
            <a:off x="246888" y="3639312"/>
            <a:ext cx="7773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03</a:t>
            </a:r>
            <a:endParaRPr>
              <a:solidFill>
                <a:schemeClr val="dk2"/>
              </a:solidFill>
            </a:endParaRPr>
          </a:p>
        </p:txBody>
      </p:sp>
      <p:cxnSp>
        <p:nvCxnSpPr>
          <p:cNvPr id="84" name="Google Shape;84;p19"/>
          <p:cNvCxnSpPr/>
          <p:nvPr/>
        </p:nvCxnSpPr>
        <p:spPr>
          <a:xfrm>
            <a:off x="5341611" y="1861711"/>
            <a:ext cx="415500" cy="0"/>
          </a:xfrm>
          <a:prstGeom prst="straightConnector1">
            <a:avLst/>
          </a:prstGeom>
          <a:noFill/>
          <a:ln cap="flat" cmpd="sng" w="9525">
            <a:solidFill>
              <a:srgbClr val="595959"/>
            </a:solidFill>
            <a:prstDash val="solid"/>
            <a:round/>
            <a:headEnd len="sm" w="sm" type="none"/>
            <a:tailEnd len="sm" w="sm" type="none"/>
          </a:ln>
        </p:spPr>
      </p:cxnSp>
      <p:cxnSp>
        <p:nvCxnSpPr>
          <p:cNvPr id="85" name="Google Shape;85;p19"/>
          <p:cNvCxnSpPr/>
          <p:nvPr/>
        </p:nvCxnSpPr>
        <p:spPr>
          <a:xfrm>
            <a:off x="5341611" y="2840186"/>
            <a:ext cx="415500" cy="0"/>
          </a:xfrm>
          <a:prstGeom prst="straightConnector1">
            <a:avLst/>
          </a:prstGeom>
          <a:noFill/>
          <a:ln cap="flat" cmpd="sng" w="9525">
            <a:solidFill>
              <a:srgbClr val="595959"/>
            </a:solidFill>
            <a:prstDash val="solid"/>
            <a:round/>
            <a:headEnd len="sm" w="sm" type="none"/>
            <a:tailEnd len="sm" w="sm" type="none"/>
          </a:ln>
        </p:spPr>
      </p:cxnSp>
      <p:cxnSp>
        <p:nvCxnSpPr>
          <p:cNvPr id="86" name="Google Shape;86;p19"/>
          <p:cNvCxnSpPr/>
          <p:nvPr/>
        </p:nvCxnSpPr>
        <p:spPr>
          <a:xfrm>
            <a:off x="5341611" y="3818661"/>
            <a:ext cx="415500" cy="0"/>
          </a:xfrm>
          <a:prstGeom prst="straightConnector1">
            <a:avLst/>
          </a:prstGeom>
          <a:noFill/>
          <a:ln cap="flat" cmpd="sng" w="9525">
            <a:solidFill>
              <a:srgbClr val="595959"/>
            </a:solidFill>
            <a:prstDash val="solid"/>
            <a:round/>
            <a:headEnd len="sm" w="sm" type="none"/>
            <a:tailEnd len="sm" w="sm" type="none"/>
          </a:ln>
        </p:spPr>
      </p:cxnSp>
      <p:sp>
        <p:nvSpPr>
          <p:cNvPr id="87" name="Google Shape;87;p19"/>
          <p:cNvSpPr txBox="1"/>
          <p:nvPr>
            <p:ph idx="1" type="body"/>
          </p:nvPr>
        </p:nvSpPr>
        <p:spPr>
          <a:xfrm>
            <a:off x="1316736" y="1737360"/>
            <a:ext cx="2916900" cy="868800"/>
          </a:xfrm>
          <a:prstGeom prst="rect">
            <a:avLst/>
          </a:prstGeom>
        </p:spPr>
        <p:txBody>
          <a:bodyPr anchorCtr="0" anchor="t"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8" name="Google Shape;88;p19"/>
          <p:cNvSpPr txBox="1"/>
          <p:nvPr>
            <p:ph idx="2" type="body"/>
          </p:nvPr>
        </p:nvSpPr>
        <p:spPr>
          <a:xfrm>
            <a:off x="1316736" y="2724912"/>
            <a:ext cx="2916900" cy="868800"/>
          </a:xfrm>
          <a:prstGeom prst="rect">
            <a:avLst/>
          </a:prstGeom>
        </p:spPr>
        <p:txBody>
          <a:bodyPr anchorCtr="0" anchor="t"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9" name="Google Shape;89;p19"/>
          <p:cNvSpPr txBox="1"/>
          <p:nvPr>
            <p:ph idx="3" type="body"/>
          </p:nvPr>
        </p:nvSpPr>
        <p:spPr>
          <a:xfrm>
            <a:off x="1316736" y="3712464"/>
            <a:ext cx="2916900" cy="868800"/>
          </a:xfrm>
          <a:prstGeom prst="rect">
            <a:avLst/>
          </a:prstGeom>
        </p:spPr>
        <p:txBody>
          <a:bodyPr anchorCtr="0" anchor="t"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90" name="Google Shape;90;p19"/>
          <p:cNvSpPr/>
          <p:nvPr>
            <p:ph idx="4" type="pic"/>
          </p:nvPr>
        </p:nvSpPr>
        <p:spPr>
          <a:xfrm>
            <a:off x="5239512" y="987552"/>
            <a:ext cx="3173100" cy="3173100"/>
          </a:xfrm>
          <a:prstGeom prst="roundRect">
            <a:avLst>
              <a:gd fmla="val 50000" name="adj"/>
            </a:avLst>
          </a:prstGeom>
          <a:noFill/>
          <a:ln>
            <a:noFill/>
          </a:ln>
        </p:spPr>
      </p:sp>
      <p:cxnSp>
        <p:nvCxnSpPr>
          <p:cNvPr id="91" name="Google Shape;91;p19"/>
          <p:cNvCxnSpPr/>
          <p:nvPr/>
        </p:nvCxnSpPr>
        <p:spPr>
          <a:xfrm>
            <a:off x="737761" y="1861711"/>
            <a:ext cx="415500" cy="0"/>
          </a:xfrm>
          <a:prstGeom prst="straightConnector1">
            <a:avLst/>
          </a:prstGeom>
          <a:noFill/>
          <a:ln cap="flat" cmpd="sng" w="9525">
            <a:solidFill>
              <a:srgbClr val="595959"/>
            </a:solidFill>
            <a:prstDash val="solid"/>
            <a:round/>
            <a:headEnd len="sm" w="sm" type="none"/>
            <a:tailEnd len="sm" w="sm" type="none"/>
          </a:ln>
        </p:spPr>
      </p:cxnSp>
      <p:cxnSp>
        <p:nvCxnSpPr>
          <p:cNvPr id="92" name="Google Shape;92;p19"/>
          <p:cNvCxnSpPr/>
          <p:nvPr/>
        </p:nvCxnSpPr>
        <p:spPr>
          <a:xfrm>
            <a:off x="737761" y="2840186"/>
            <a:ext cx="415500" cy="0"/>
          </a:xfrm>
          <a:prstGeom prst="straightConnector1">
            <a:avLst/>
          </a:prstGeom>
          <a:noFill/>
          <a:ln cap="flat" cmpd="sng" w="9525">
            <a:solidFill>
              <a:srgbClr val="595959"/>
            </a:solidFill>
            <a:prstDash val="solid"/>
            <a:round/>
            <a:headEnd len="sm" w="sm" type="none"/>
            <a:tailEnd len="sm" w="sm" type="none"/>
          </a:ln>
        </p:spPr>
      </p:cxnSp>
      <p:cxnSp>
        <p:nvCxnSpPr>
          <p:cNvPr id="93" name="Google Shape;93;p19"/>
          <p:cNvCxnSpPr/>
          <p:nvPr/>
        </p:nvCxnSpPr>
        <p:spPr>
          <a:xfrm>
            <a:off x="737761" y="3818661"/>
            <a:ext cx="415500" cy="0"/>
          </a:xfrm>
          <a:prstGeom prst="straightConnector1">
            <a:avLst/>
          </a:prstGeom>
          <a:noFill/>
          <a:ln cap="flat" cmpd="sng" w="9525">
            <a:solidFill>
              <a:srgbClr val="595959"/>
            </a:solidFill>
            <a:prstDash val="solid"/>
            <a:round/>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A">
  <p:cSld name="TITLE_AND_BODY_2">
    <p:spTree>
      <p:nvGrpSpPr>
        <p:cNvPr id="94" name="Shape 94"/>
        <p:cNvGrpSpPr/>
        <p:nvPr/>
      </p:nvGrpSpPr>
      <p:grpSpPr>
        <a:xfrm>
          <a:off x="0" y="0"/>
          <a:ext cx="0" cy="0"/>
          <a:chOff x="0" y="0"/>
          <a:chExt cx="0" cy="0"/>
        </a:xfrm>
      </p:grpSpPr>
      <p:sp>
        <p:nvSpPr>
          <p:cNvPr id="95" name="Google Shape;95;p20"/>
          <p:cNvSpPr/>
          <p:nvPr>
            <p:ph idx="2" type="pic"/>
          </p:nvPr>
        </p:nvSpPr>
        <p:spPr>
          <a:xfrm>
            <a:off x="3996000" y="0"/>
            <a:ext cx="5148000" cy="5143500"/>
          </a:xfrm>
          <a:prstGeom prst="rect">
            <a:avLst/>
          </a:prstGeom>
          <a:noFill/>
          <a:ln>
            <a:noFill/>
          </a:ln>
        </p:spPr>
      </p:sp>
      <p:sp>
        <p:nvSpPr>
          <p:cNvPr id="96" name="Google Shape;96;p20"/>
          <p:cNvSpPr txBox="1"/>
          <p:nvPr>
            <p:ph type="title"/>
          </p:nvPr>
        </p:nvSpPr>
        <p:spPr>
          <a:xfrm>
            <a:off x="384048" y="329184"/>
            <a:ext cx="3154800" cy="868800"/>
          </a:xfrm>
          <a:prstGeom prst="rect">
            <a:avLst/>
          </a:prstGeom>
        </p:spPr>
        <p:txBody>
          <a:bodyPr anchorCtr="0" anchor="ctr"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7" name="Google Shape;97;p20"/>
          <p:cNvSpPr txBox="1"/>
          <p:nvPr>
            <p:ph idx="1" type="body"/>
          </p:nvPr>
        </p:nvSpPr>
        <p:spPr>
          <a:xfrm>
            <a:off x="329184" y="1545336"/>
            <a:ext cx="3218700" cy="3099900"/>
          </a:xfrm>
          <a:prstGeom prst="rect">
            <a:avLst/>
          </a:prstGeom>
        </p:spPr>
        <p:txBody>
          <a:bodyPr anchorCtr="0" anchor="t"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C 1">
  <p:cSld name="TITLE_AND_BODY_2_1_1_1_1_2">
    <p:spTree>
      <p:nvGrpSpPr>
        <p:cNvPr id="98" name="Shape 98"/>
        <p:cNvGrpSpPr/>
        <p:nvPr/>
      </p:nvGrpSpPr>
      <p:grpSpPr>
        <a:xfrm>
          <a:off x="0" y="0"/>
          <a:ext cx="0" cy="0"/>
          <a:chOff x="0" y="0"/>
          <a:chExt cx="0" cy="0"/>
        </a:xfrm>
      </p:grpSpPr>
      <p:sp>
        <p:nvSpPr>
          <p:cNvPr id="99" name="Google Shape;99;p21"/>
          <p:cNvSpPr/>
          <p:nvPr>
            <p:ph idx="2" type="pic"/>
          </p:nvPr>
        </p:nvSpPr>
        <p:spPr>
          <a:xfrm>
            <a:off x="228600" y="228600"/>
            <a:ext cx="4690800" cy="4690800"/>
          </a:xfrm>
          <a:prstGeom prst="roundRect">
            <a:avLst>
              <a:gd fmla="val 50000" name="adj"/>
            </a:avLst>
          </a:prstGeom>
          <a:noFill/>
          <a:ln>
            <a:noFill/>
          </a:ln>
        </p:spPr>
      </p:sp>
      <p:sp>
        <p:nvSpPr>
          <p:cNvPr id="100" name="Google Shape;100;p21"/>
          <p:cNvSpPr txBox="1"/>
          <p:nvPr>
            <p:ph type="title"/>
          </p:nvPr>
        </p:nvSpPr>
        <p:spPr>
          <a:xfrm>
            <a:off x="5362500" y="640075"/>
            <a:ext cx="3467100" cy="7956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1" name="Google Shape;101;p21"/>
          <p:cNvSpPr txBox="1"/>
          <p:nvPr>
            <p:ph idx="1" type="body"/>
          </p:nvPr>
        </p:nvSpPr>
        <p:spPr>
          <a:xfrm>
            <a:off x="5279300" y="1901949"/>
            <a:ext cx="3550200" cy="2697600"/>
          </a:xfrm>
          <a:prstGeom prst="rect">
            <a:avLst/>
          </a:prstGeom>
        </p:spPr>
        <p:txBody>
          <a:bodyPr anchorCtr="0" anchor="ctr"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 Id="rId3" Type="http://schemas.openxmlformats.org/officeDocument/2006/relationships/image" Target="../media/image1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 Id="rId3" Type="http://schemas.openxmlformats.org/officeDocument/2006/relationships/image" Target="../media/image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2"/>
          <p:cNvSpPr txBox="1"/>
          <p:nvPr>
            <p:ph idx="1" type="body"/>
          </p:nvPr>
        </p:nvSpPr>
        <p:spPr>
          <a:xfrm>
            <a:off x="2836050" y="4487250"/>
            <a:ext cx="3471900" cy="522900"/>
          </a:xfrm>
          <a:prstGeom prst="rect">
            <a:avLst/>
          </a:prstGeom>
        </p:spPr>
        <p:txBody>
          <a:bodyPr anchorCtr="0" anchor="t" bIns="0" lIns="0" spcFirstLastPara="1" rIns="0" wrap="square" tIns="0">
            <a:noAutofit/>
          </a:bodyPr>
          <a:lstStyle/>
          <a:p>
            <a:pPr indent="0" lvl="0" marL="0" rtl="0" algn="ctr">
              <a:lnSpc>
                <a:spcPct val="105000"/>
              </a:lnSpc>
              <a:spcBef>
                <a:spcPts val="0"/>
              </a:spcBef>
              <a:spcAft>
                <a:spcPts val="0"/>
              </a:spcAft>
              <a:buSzPts val="275"/>
              <a:buNone/>
            </a:pPr>
            <a:r>
              <a:rPr lang="en" sz="950"/>
              <a:t>Insights from 30 Years in Technology</a:t>
            </a:r>
            <a:endParaRPr sz="950"/>
          </a:p>
          <a:p>
            <a:pPr indent="0" lvl="0" marL="0" rtl="0" algn="ctr">
              <a:lnSpc>
                <a:spcPct val="105000"/>
              </a:lnSpc>
              <a:spcBef>
                <a:spcPts val="1200"/>
              </a:spcBef>
              <a:spcAft>
                <a:spcPts val="1200"/>
              </a:spcAft>
              <a:buSzPts val="275"/>
              <a:buNone/>
            </a:pPr>
            <a:r>
              <a:rPr lang="en" sz="950"/>
              <a:t>By Randy Hinders</a:t>
            </a:r>
            <a:endParaRPr sz="950"/>
          </a:p>
        </p:txBody>
      </p:sp>
      <p:pic>
        <p:nvPicPr>
          <p:cNvPr id="106" name="Google Shape;106;p22"/>
          <p:cNvPicPr preferRelativeResize="0"/>
          <p:nvPr/>
        </p:nvPicPr>
        <p:blipFill>
          <a:blip r:embed="rId3">
            <a:alphaModFix/>
          </a:blip>
          <a:stretch>
            <a:fillRect/>
          </a:stretch>
        </p:blipFill>
        <p:spPr>
          <a:xfrm>
            <a:off x="2046499" y="688800"/>
            <a:ext cx="5051001" cy="3634175"/>
          </a:xfrm>
          <a:prstGeom prst="rect">
            <a:avLst/>
          </a:prstGeom>
          <a:noFill/>
          <a:ln>
            <a:noFill/>
          </a:ln>
        </p:spPr>
      </p:pic>
      <p:sp>
        <p:nvSpPr>
          <p:cNvPr id="107" name="Google Shape;107;p22"/>
          <p:cNvSpPr txBox="1"/>
          <p:nvPr/>
        </p:nvSpPr>
        <p:spPr>
          <a:xfrm>
            <a:off x="2391900" y="78125"/>
            <a:ext cx="4360200" cy="44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600"/>
              </a:spcAft>
              <a:buNone/>
            </a:pPr>
            <a:r>
              <a:rPr b="1" lang="en" sz="1700">
                <a:solidFill>
                  <a:srgbClr val="1B1C1D"/>
                </a:solidFill>
                <a:latin typeface="Google Sans Text"/>
                <a:ea typeface="Google Sans Text"/>
                <a:cs typeface="Google Sans Text"/>
                <a:sym typeface="Google Sans Text"/>
              </a:rPr>
              <a:t>The Human Element of Tech Leadership</a:t>
            </a:r>
            <a:endParaRPr b="1" sz="2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1"/>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Misunderstood Architecture.</a:t>
            </a:r>
            <a:endParaRPr/>
          </a:p>
          <a:p>
            <a:pPr indent="0" lvl="0" marL="0" rtl="0" algn="l">
              <a:spcBef>
                <a:spcPts val="0"/>
              </a:spcBef>
              <a:spcAft>
                <a:spcPts val="0"/>
              </a:spcAft>
              <a:buNone/>
            </a:pPr>
            <a:r>
              <a:t/>
            </a:r>
            <a:endParaRPr/>
          </a:p>
        </p:txBody>
      </p:sp>
      <p:sp>
        <p:nvSpPr>
          <p:cNvPr id="158" name="Google Shape;158;p31"/>
          <p:cNvSpPr txBox="1"/>
          <p:nvPr>
            <p:ph idx="1" type="body"/>
          </p:nvPr>
        </p:nvSpPr>
        <p:spPr>
          <a:xfrm>
            <a:off x="438900" y="1055075"/>
            <a:ext cx="5237400" cy="38079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Problem:</a:t>
            </a:r>
            <a:r>
              <a:rPr lang="en" sz="1300">
                <a:solidFill>
                  <a:srgbClr val="1B1C1D"/>
                </a:solidFill>
                <a:latin typeface="Google Sans Text"/>
                <a:ea typeface="Google Sans Text"/>
                <a:cs typeface="Google Sans Text"/>
                <a:sym typeface="Google Sans Text"/>
              </a:rPr>
              <a:t> Two senior developers were at a standstill, each insisting their technical approach was the only way forward. Their disagreement was stalling the entire project.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My Mistake:</a:t>
            </a:r>
            <a:r>
              <a:rPr lang="en" sz="1300">
                <a:solidFill>
                  <a:srgbClr val="1B1C1D"/>
                </a:solidFill>
                <a:latin typeface="Google Sans Text"/>
                <a:ea typeface="Google Sans Text"/>
                <a:cs typeface="Google Sans Text"/>
                <a:sym typeface="Google Sans Text"/>
              </a:rPr>
              <a:t> Insisting they "just figure it out" and solve the technical problem, thinking it was a simple design disagreement.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Shift:</a:t>
            </a:r>
            <a:r>
              <a:rPr lang="en" sz="1300">
                <a:solidFill>
                  <a:srgbClr val="1B1C1D"/>
                </a:solidFill>
                <a:latin typeface="Google Sans Text"/>
                <a:ea typeface="Google Sans Text"/>
                <a:cs typeface="Google Sans Text"/>
                <a:sym typeface="Google Sans Text"/>
              </a:rPr>
              <a:t> I sat with each of them individually and found they were using different technical terms for the same architectural concept. Their disagreement was purely semantic.</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Resolution:</a:t>
            </a:r>
            <a:r>
              <a:rPr lang="en" sz="1300">
                <a:solidFill>
                  <a:srgbClr val="1B1C1D"/>
                </a:solidFill>
                <a:latin typeface="Google Sans Text"/>
                <a:ea typeface="Google Sans Text"/>
                <a:cs typeface="Google Sans Text"/>
                <a:sym typeface="Google Sans Text"/>
              </a:rPr>
              <a:t> I facilitated a meeting, not to solve the technical issue, but to help them translate their vocabularies. Once they realized they were aligned, they quickly moved forward.</a:t>
            </a:r>
            <a:endParaRPr sz="13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600"/>
              </a:spcAft>
              <a:buNone/>
            </a:pPr>
            <a:r>
              <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2"/>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Misunderstood Architecture.</a:t>
            </a:r>
            <a:endParaRPr/>
          </a:p>
          <a:p>
            <a:pPr indent="0" lvl="0" marL="0" rtl="0" algn="l">
              <a:spcBef>
                <a:spcPts val="0"/>
              </a:spcBef>
              <a:spcAft>
                <a:spcPts val="0"/>
              </a:spcAft>
              <a:buNone/>
            </a:pPr>
            <a:r>
              <a:t/>
            </a:r>
            <a:endParaRPr/>
          </a:p>
        </p:txBody>
      </p:sp>
      <p:sp>
        <p:nvSpPr>
          <p:cNvPr id="163" name="Google Shape;163;p32"/>
          <p:cNvSpPr txBox="1"/>
          <p:nvPr>
            <p:ph idx="1" type="body"/>
          </p:nvPr>
        </p:nvSpPr>
        <p:spPr>
          <a:xfrm>
            <a:off x="438900" y="1055075"/>
            <a:ext cx="5237400" cy="38079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Problem:</a:t>
            </a:r>
            <a:r>
              <a:rPr lang="en" sz="1300">
                <a:solidFill>
                  <a:srgbClr val="1B1C1D"/>
                </a:solidFill>
                <a:latin typeface="Google Sans Text"/>
                <a:ea typeface="Google Sans Text"/>
                <a:cs typeface="Google Sans Text"/>
                <a:sym typeface="Google Sans Text"/>
              </a:rPr>
              <a:t> Two senior developers were at a standstill, each insisting their technical approach was the only way forward. Their disagreement was stalling the entire project.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My Mistake:</a:t>
            </a:r>
            <a:r>
              <a:rPr lang="en" sz="1300">
                <a:solidFill>
                  <a:srgbClr val="1B1C1D"/>
                </a:solidFill>
                <a:latin typeface="Google Sans Text"/>
                <a:ea typeface="Google Sans Text"/>
                <a:cs typeface="Google Sans Text"/>
                <a:sym typeface="Google Sans Text"/>
              </a:rPr>
              <a:t> Insisting they "just figure it out" and solve the technical problem, thinking it was a simple design disagreement.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Shift:</a:t>
            </a:r>
            <a:r>
              <a:rPr lang="en" sz="1300">
                <a:solidFill>
                  <a:srgbClr val="1B1C1D"/>
                </a:solidFill>
                <a:latin typeface="Google Sans Text"/>
                <a:ea typeface="Google Sans Text"/>
                <a:cs typeface="Google Sans Text"/>
                <a:sym typeface="Google Sans Text"/>
              </a:rPr>
              <a:t> I sat with each of them individually and found they were using different technical terms for the same architectural concept. Their disagreement was purely semantic.</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Resolution:</a:t>
            </a:r>
            <a:r>
              <a:rPr lang="en" sz="1300">
                <a:solidFill>
                  <a:srgbClr val="1B1C1D"/>
                </a:solidFill>
                <a:latin typeface="Google Sans Text"/>
                <a:ea typeface="Google Sans Text"/>
                <a:cs typeface="Google Sans Text"/>
                <a:sym typeface="Google Sans Text"/>
              </a:rPr>
              <a:t> I facilitated a meeting, not to solve the technical issue, but to help them translate their vocabularies. Once they realized they were aligned, they quickly moved forward.</a:t>
            </a:r>
            <a:endParaRPr sz="13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600"/>
              </a:spcAft>
              <a:buNone/>
            </a:pPr>
            <a:r>
              <a:t/>
            </a:r>
            <a:endParaRPr>
              <a:solidFill>
                <a:schemeClr val="dk1"/>
              </a:solidFill>
            </a:endParaRPr>
          </a:p>
        </p:txBody>
      </p:sp>
      <p:pic>
        <p:nvPicPr>
          <p:cNvPr id="164" name="Google Shape;164;p32"/>
          <p:cNvPicPr preferRelativeResize="0"/>
          <p:nvPr/>
        </p:nvPicPr>
        <p:blipFill>
          <a:blip r:embed="rId3">
            <a:alphaModFix/>
          </a:blip>
          <a:stretch>
            <a:fillRect/>
          </a:stretch>
        </p:blipFill>
        <p:spPr>
          <a:xfrm>
            <a:off x="5816825" y="1324131"/>
            <a:ext cx="3162902" cy="310555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Misunderstood Architecture.</a:t>
            </a:r>
            <a:endParaRPr/>
          </a:p>
          <a:p>
            <a:pPr indent="0" lvl="0" marL="0" rtl="0" algn="l">
              <a:spcBef>
                <a:spcPts val="0"/>
              </a:spcBef>
              <a:spcAft>
                <a:spcPts val="0"/>
              </a:spcAft>
              <a:buNone/>
            </a:pPr>
            <a:r>
              <a:t/>
            </a:r>
            <a:endParaRPr/>
          </a:p>
        </p:txBody>
      </p:sp>
      <p:sp>
        <p:nvSpPr>
          <p:cNvPr id="169" name="Google Shape;169;p33"/>
          <p:cNvSpPr txBox="1"/>
          <p:nvPr>
            <p:ph idx="1" type="body"/>
          </p:nvPr>
        </p:nvSpPr>
        <p:spPr>
          <a:xfrm>
            <a:off x="438900" y="1055075"/>
            <a:ext cx="5237400" cy="38079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Problem:</a:t>
            </a:r>
            <a:r>
              <a:rPr lang="en" sz="1300">
                <a:solidFill>
                  <a:srgbClr val="1B1C1D"/>
                </a:solidFill>
                <a:latin typeface="Google Sans Text"/>
                <a:ea typeface="Google Sans Text"/>
                <a:cs typeface="Google Sans Text"/>
                <a:sym typeface="Google Sans Text"/>
              </a:rPr>
              <a:t> Two senior developers were at a standstill, each insisting their technical approach was the only way forward. Their disagreement was stalling the entire project.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My Mistake:</a:t>
            </a:r>
            <a:r>
              <a:rPr lang="en" sz="1300">
                <a:solidFill>
                  <a:srgbClr val="1B1C1D"/>
                </a:solidFill>
                <a:latin typeface="Google Sans Text"/>
                <a:ea typeface="Google Sans Text"/>
                <a:cs typeface="Google Sans Text"/>
                <a:sym typeface="Google Sans Text"/>
              </a:rPr>
              <a:t> Insisting they "just figure it out" and solve the technical problem, thinking it was a simple design disagreement.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Shift:</a:t>
            </a:r>
            <a:r>
              <a:rPr lang="en" sz="1300">
                <a:solidFill>
                  <a:srgbClr val="1B1C1D"/>
                </a:solidFill>
                <a:latin typeface="Google Sans Text"/>
                <a:ea typeface="Google Sans Text"/>
                <a:cs typeface="Google Sans Text"/>
                <a:sym typeface="Google Sans Text"/>
              </a:rPr>
              <a:t> I sat with each of them individually and found they were using different technical terms for the same architectural concept. Their disagreement was purely semantic.</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Resolution:</a:t>
            </a:r>
            <a:r>
              <a:rPr lang="en" sz="1300">
                <a:solidFill>
                  <a:srgbClr val="1B1C1D"/>
                </a:solidFill>
                <a:latin typeface="Google Sans Text"/>
                <a:ea typeface="Google Sans Text"/>
                <a:cs typeface="Google Sans Text"/>
                <a:sym typeface="Google Sans Text"/>
              </a:rPr>
              <a:t> I facilitated a meeting, not to solve the technical issue, but to help them translate their vocabularies. Once they realized they were aligned, they quickly moved forward.</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Lesson:</a:t>
            </a:r>
            <a:r>
              <a:rPr lang="en" sz="1300">
                <a:solidFill>
                  <a:srgbClr val="1B1C1D"/>
                </a:solidFill>
                <a:latin typeface="Google Sans Text"/>
                <a:ea typeface="Google Sans Text"/>
                <a:cs typeface="Google Sans Text"/>
                <a:sym typeface="Google Sans Text"/>
              </a:rPr>
              <a:t> The technical conflict was a symptom of a human-element problem—a communication gap. My role was to bridge that gap.</a:t>
            </a:r>
            <a:endParaRPr>
              <a:solidFill>
                <a:schemeClr val="dk1"/>
              </a:solidFill>
            </a:endParaRPr>
          </a:p>
        </p:txBody>
      </p:sp>
      <p:pic>
        <p:nvPicPr>
          <p:cNvPr id="170" name="Google Shape;170;p33"/>
          <p:cNvPicPr preferRelativeResize="0"/>
          <p:nvPr/>
        </p:nvPicPr>
        <p:blipFill>
          <a:blip r:embed="rId3">
            <a:alphaModFix/>
          </a:blip>
          <a:stretch>
            <a:fillRect/>
          </a:stretch>
        </p:blipFill>
        <p:spPr>
          <a:xfrm>
            <a:off x="5816825" y="1324131"/>
            <a:ext cx="3162902" cy="310555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4"/>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Leveling Up Your</a:t>
            </a:r>
            <a:r>
              <a:rPr lang="en"/>
              <a:t> Emotional Intelligence.</a:t>
            </a:r>
            <a:endParaRPr/>
          </a:p>
          <a:p>
            <a:pPr indent="0" lvl="0" marL="0" rtl="0" algn="l">
              <a:spcBef>
                <a:spcPts val="0"/>
              </a:spcBef>
              <a:spcAft>
                <a:spcPts val="0"/>
              </a:spcAft>
              <a:buNone/>
            </a:pPr>
            <a:r>
              <a:t/>
            </a:r>
            <a:endParaRPr/>
          </a:p>
        </p:txBody>
      </p:sp>
      <p:sp>
        <p:nvSpPr>
          <p:cNvPr id="175" name="Google Shape;175;p34"/>
          <p:cNvSpPr txBox="1"/>
          <p:nvPr>
            <p:ph idx="1" type="body"/>
          </p:nvPr>
        </p:nvSpPr>
        <p:spPr>
          <a:xfrm>
            <a:off x="3776350" y="1090700"/>
            <a:ext cx="5228100" cy="3807900"/>
          </a:xfrm>
          <a:prstGeom prst="rect">
            <a:avLst/>
          </a:prstGeom>
        </p:spPr>
        <p:txBody>
          <a:bodyPr anchorCtr="0" anchor="ctr" bIns="0" lIns="0" spcFirstLastPara="1" rIns="0" wrap="square" tIns="0">
            <a:normAutofit/>
          </a:bodyPr>
          <a:lstStyle/>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Listen Actively:</a:t>
            </a:r>
            <a:r>
              <a:rPr lang="en" sz="1400">
                <a:solidFill>
                  <a:srgbClr val="1B1C1D"/>
                </a:solidFill>
                <a:latin typeface="Google Sans Text"/>
                <a:ea typeface="Google Sans Text"/>
                <a:cs typeface="Google Sans Text"/>
                <a:sym typeface="Google Sans Text"/>
              </a:rPr>
              <a:t> In your next stand-up, don't just ask for status updates. Observe. Pay attention to body language. Who is hesitant? Who isn't speaking up? The most important information is often unspoken.</a:t>
            </a:r>
            <a:endParaRPr sz="1400">
              <a:solidFill>
                <a:srgbClr val="1B1C1D"/>
              </a:solidFill>
              <a:latin typeface="Google Sans Text"/>
              <a:ea typeface="Google Sans Text"/>
              <a:cs typeface="Google Sans Text"/>
              <a:sym typeface="Google Sans Text"/>
            </a:endParaRPr>
          </a:p>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Seek Feedback:</a:t>
            </a:r>
            <a:r>
              <a:rPr lang="en" sz="1400">
                <a:solidFill>
                  <a:srgbClr val="1B1C1D"/>
                </a:solidFill>
                <a:latin typeface="Google Sans Text"/>
                <a:ea typeface="Google Sans Text"/>
                <a:cs typeface="Google Sans Text"/>
                <a:sym typeface="Google Sans Text"/>
              </a:rPr>
              <a:t> In your next retrospective, dedicate a few minutes to ask for specific feedback on your leadership. Something like, "What's one thing I could do to make our team communication more clearly?"</a:t>
            </a:r>
            <a:endParaRPr sz="1400">
              <a:solidFill>
                <a:srgbClr val="1B1C1D"/>
              </a:solidFill>
              <a:latin typeface="Google Sans Text"/>
              <a:ea typeface="Google Sans Text"/>
              <a:cs typeface="Google Sans Text"/>
              <a:sym typeface="Google Sans Text"/>
            </a:endParaRPr>
          </a:p>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Practice Self-Awareness:</a:t>
            </a:r>
            <a:r>
              <a:rPr lang="en" sz="1400">
                <a:solidFill>
                  <a:srgbClr val="1B1C1D"/>
                </a:solidFill>
                <a:latin typeface="Google Sans Text"/>
                <a:ea typeface="Google Sans Text"/>
                <a:cs typeface="Google Sans Text"/>
                <a:sym typeface="Google Sans Text"/>
              </a:rPr>
              <a:t> Before your next 1:1, take 30 seconds to check in with yourself. How are you feeling? What's your current mindset? Understanding your own emotional state is the first step to controlling your reactions under pressure.</a:t>
            </a:r>
            <a:endParaRPr sz="1900">
              <a:solidFill>
                <a:schemeClr val="dk1"/>
              </a:solidFill>
            </a:endParaRPr>
          </a:p>
        </p:txBody>
      </p:sp>
      <p:pic>
        <p:nvPicPr>
          <p:cNvPr descr="Listen Actively: In your next stand-up, don't just ask for status updates. Observe. Pay attention to body language. Who is hesitant? Who isn't speaking up? The most important information is often unspoken.&#10;Seek Feedback: In your next retrospective, dedicate a few minutes to ask for specific feedback on your leadership. Something like, &quot;What's one thing I could do to make our team communication clearer?&quot;&#10;Practice Self-Awareness: Before your next 1:1, take 30 seconds to check in with yourself. How are you feeling? What's your current mindset? Understanding your own emotional state is the first step to controlling your reactions under pressure.&#10;" id="176" name="Google Shape;176;p34"/>
          <p:cNvPicPr preferRelativeResize="0"/>
          <p:nvPr/>
        </p:nvPicPr>
        <p:blipFill>
          <a:blip r:embed="rId3">
            <a:alphaModFix/>
          </a:blip>
          <a:stretch>
            <a:fillRect/>
          </a:stretch>
        </p:blipFill>
        <p:spPr>
          <a:xfrm>
            <a:off x="230825" y="1184288"/>
            <a:ext cx="3620724" cy="36207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5"/>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The Ultimate Legacy.</a:t>
            </a:r>
            <a:endParaRPr/>
          </a:p>
          <a:p>
            <a:pPr indent="0" lvl="0" marL="0" rtl="0" algn="l">
              <a:spcBef>
                <a:spcPts val="0"/>
              </a:spcBef>
              <a:spcAft>
                <a:spcPts val="0"/>
              </a:spcAft>
              <a:buNone/>
            </a:pPr>
            <a:r>
              <a:t/>
            </a:r>
            <a:endParaRPr/>
          </a:p>
        </p:txBody>
      </p:sp>
      <p:sp>
        <p:nvSpPr>
          <p:cNvPr id="181" name="Google Shape;181;p35"/>
          <p:cNvSpPr txBox="1"/>
          <p:nvPr>
            <p:ph idx="1" type="body"/>
          </p:nvPr>
        </p:nvSpPr>
        <p:spPr>
          <a:xfrm>
            <a:off x="438900" y="1055075"/>
            <a:ext cx="5000100" cy="3807900"/>
          </a:xfrm>
          <a:prstGeom prst="rect">
            <a:avLst/>
          </a:prstGeom>
        </p:spPr>
        <p:txBody>
          <a:bodyPr anchorCtr="0" anchor="ctr" bIns="0" lIns="0" spcFirstLastPara="1" rIns="0" wrap="square" tIns="0">
            <a:normAutofit/>
          </a:bodyPr>
          <a:lstStyle/>
          <a:p>
            <a:pPr indent="-342900" lvl="0" marL="457200" rtl="0" algn="l">
              <a:lnSpc>
                <a:spcPct val="115000"/>
              </a:lnSpc>
              <a:spcBef>
                <a:spcPts val="0"/>
              </a:spcBef>
              <a:spcAft>
                <a:spcPts val="0"/>
              </a:spcAft>
              <a:buClr>
                <a:schemeClr val="dk1"/>
              </a:buClr>
              <a:buSzPts val="1800"/>
              <a:buChar char="●"/>
            </a:pPr>
            <a:r>
              <a:rPr lang="en">
                <a:solidFill>
                  <a:srgbClr val="1B1C1D"/>
                </a:solidFill>
                <a:latin typeface="Google Sans Text"/>
                <a:ea typeface="Google Sans Text"/>
                <a:cs typeface="Google Sans Text"/>
                <a:sym typeface="Google Sans Text"/>
              </a:rPr>
              <a:t>As a leader, your job fundamentally changes. You're no longer judged by the code you write, but by the code your team writes.</a:t>
            </a:r>
            <a:endParaRPr>
              <a:solidFill>
                <a:srgbClr val="1B1C1D"/>
              </a:solidFill>
              <a:latin typeface="Google Sans Text"/>
              <a:ea typeface="Google Sans Text"/>
              <a:cs typeface="Google Sans Text"/>
              <a:sym typeface="Google Sans Text"/>
            </a:endParaRPr>
          </a:p>
          <a:p>
            <a:pPr indent="-342900" lvl="0" marL="457200" rtl="0" algn="l">
              <a:lnSpc>
                <a:spcPct val="115000"/>
              </a:lnSpc>
              <a:spcBef>
                <a:spcPts val="0"/>
              </a:spcBef>
              <a:spcAft>
                <a:spcPts val="0"/>
              </a:spcAft>
              <a:buClr>
                <a:schemeClr val="dk1"/>
              </a:buClr>
              <a:buSzPts val="1800"/>
              <a:buChar char="●"/>
            </a:pPr>
            <a:r>
              <a:rPr lang="en">
                <a:solidFill>
                  <a:srgbClr val="1B1C1D"/>
                </a:solidFill>
                <a:latin typeface="Google Sans Text"/>
                <a:ea typeface="Google Sans Text"/>
                <a:cs typeface="Google Sans Text"/>
                <a:sym typeface="Google Sans Text"/>
              </a:rPr>
              <a:t>Your greatest creation won't be a piece of software or a new system. It will be the people you mentored and the teams you built.</a:t>
            </a:r>
            <a:endParaRPr>
              <a:solidFill>
                <a:srgbClr val="1B1C1D"/>
              </a:solidFill>
              <a:latin typeface="Google Sans Text"/>
              <a:ea typeface="Google Sans Text"/>
              <a:cs typeface="Google Sans Text"/>
              <a:sym typeface="Google Sans Text"/>
            </a:endParaRPr>
          </a:p>
          <a:p>
            <a:pPr indent="-342900" lvl="0" marL="457200" rtl="0" algn="l">
              <a:lnSpc>
                <a:spcPct val="115000"/>
              </a:lnSpc>
              <a:spcBef>
                <a:spcPts val="0"/>
              </a:spcBef>
              <a:spcAft>
                <a:spcPts val="0"/>
              </a:spcAft>
              <a:buClr>
                <a:schemeClr val="dk1"/>
              </a:buClr>
              <a:buSzPts val="1800"/>
              <a:buChar char="●"/>
            </a:pPr>
            <a:r>
              <a:rPr lang="en">
                <a:solidFill>
                  <a:srgbClr val="1B1C1D"/>
                </a:solidFill>
                <a:latin typeface="Google Sans Text"/>
                <a:ea typeface="Google Sans Text"/>
                <a:cs typeface="Google Sans Text"/>
                <a:sym typeface="Google Sans Text"/>
              </a:rPr>
              <a:t>This is the transition from "Doer" to "Enabler."</a:t>
            </a:r>
            <a:endParaRPr sz="2300">
              <a:solidFill>
                <a:schemeClr val="dk1"/>
              </a:solidFill>
            </a:endParaRPr>
          </a:p>
        </p:txBody>
      </p:sp>
      <p:pic>
        <p:nvPicPr>
          <p:cNvPr descr="As a leader, your job fundamentally changes. You're no longer judged by the code you write, but by the code your team writes.&#10;Your greatest creation won't be a piece of software or a new system. It will be the people you mentored and the teams you built.&#10;This is the transition from &quot;Doer&quot; to &quot;Enabler.&quot;" id="182" name="Google Shape;182;p35"/>
          <p:cNvPicPr preferRelativeResize="0"/>
          <p:nvPr/>
        </p:nvPicPr>
        <p:blipFill>
          <a:blip r:embed="rId3">
            <a:alphaModFix/>
          </a:blip>
          <a:stretch>
            <a:fillRect/>
          </a:stretch>
        </p:blipFill>
        <p:spPr>
          <a:xfrm>
            <a:off x="5634100" y="1237725"/>
            <a:ext cx="3442600" cy="3442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6"/>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From Manager to Mentor and Coach.</a:t>
            </a:r>
            <a:endParaRPr/>
          </a:p>
          <a:p>
            <a:pPr indent="0" lvl="0" marL="0" rtl="0" algn="l">
              <a:spcBef>
                <a:spcPts val="0"/>
              </a:spcBef>
              <a:spcAft>
                <a:spcPts val="0"/>
              </a:spcAft>
              <a:buNone/>
            </a:pPr>
            <a:r>
              <a:t/>
            </a:r>
            <a:endParaRPr/>
          </a:p>
        </p:txBody>
      </p:sp>
      <p:sp>
        <p:nvSpPr>
          <p:cNvPr id="187" name="Google Shape;187;p36"/>
          <p:cNvSpPr txBox="1"/>
          <p:nvPr>
            <p:ph idx="1" type="body"/>
          </p:nvPr>
        </p:nvSpPr>
        <p:spPr>
          <a:xfrm>
            <a:off x="3776350" y="1090700"/>
            <a:ext cx="5228100" cy="3807900"/>
          </a:xfrm>
          <a:prstGeom prst="rect">
            <a:avLst/>
          </a:prstGeom>
        </p:spPr>
        <p:txBody>
          <a:bodyPr anchorCtr="0" anchor="ctr" bIns="0" lIns="0" spcFirstLastPara="1" rIns="0" wrap="square" tIns="0">
            <a:normAutofit/>
          </a:bodyPr>
          <a:lstStyle/>
          <a:p>
            <a:pPr indent="-336550" lvl="0" marL="457200" rtl="0" algn="l">
              <a:lnSpc>
                <a:spcPct val="115000"/>
              </a:lnSpc>
              <a:spcBef>
                <a:spcPts val="0"/>
              </a:spcBef>
              <a:spcAft>
                <a:spcPts val="0"/>
              </a:spcAft>
              <a:buClr>
                <a:schemeClr val="dk1"/>
              </a:buClr>
              <a:buSzPts val="1700"/>
              <a:buChar char="●"/>
            </a:pPr>
            <a:r>
              <a:rPr b="1" lang="en" sz="1700">
                <a:solidFill>
                  <a:srgbClr val="1B1C1D"/>
                </a:solidFill>
                <a:latin typeface="Google Sans Text"/>
                <a:ea typeface="Google Sans Text"/>
                <a:cs typeface="Google Sans Text"/>
                <a:sym typeface="Google Sans Text"/>
              </a:rPr>
              <a:t>Your New Job Description:</a:t>
            </a:r>
            <a:r>
              <a:rPr lang="en" sz="1700">
                <a:solidFill>
                  <a:srgbClr val="1B1C1D"/>
                </a:solidFill>
                <a:latin typeface="Google Sans Text"/>
                <a:ea typeface="Google Sans Text"/>
                <a:cs typeface="Google Sans Text"/>
                <a:sym typeface="Google Sans Text"/>
              </a:rPr>
              <a:t> You are a coach. Your job is to provide clarity, remove obstacles, and help people realize their full potential.</a:t>
            </a:r>
            <a:endParaRPr sz="1700">
              <a:solidFill>
                <a:srgbClr val="1B1C1D"/>
              </a:solidFill>
              <a:latin typeface="Google Sans Text"/>
              <a:ea typeface="Google Sans Text"/>
              <a:cs typeface="Google Sans Text"/>
              <a:sym typeface="Google Sans Text"/>
            </a:endParaRPr>
          </a:p>
          <a:p>
            <a:pPr indent="-336550" lvl="0" marL="457200" rtl="0" algn="l">
              <a:lnSpc>
                <a:spcPct val="115000"/>
              </a:lnSpc>
              <a:spcBef>
                <a:spcPts val="0"/>
              </a:spcBef>
              <a:spcAft>
                <a:spcPts val="0"/>
              </a:spcAft>
              <a:buClr>
                <a:schemeClr val="dk1"/>
              </a:buClr>
              <a:buSzPts val="1700"/>
              <a:buChar char="●"/>
            </a:pPr>
            <a:r>
              <a:rPr b="1" lang="en" sz="1700">
                <a:solidFill>
                  <a:srgbClr val="1B1C1D"/>
                </a:solidFill>
                <a:latin typeface="Google Sans Text"/>
                <a:ea typeface="Google Sans Text"/>
                <a:cs typeface="Google Sans Text"/>
                <a:sym typeface="Google Sans Text"/>
              </a:rPr>
              <a:t>Career Check-ins:</a:t>
            </a:r>
            <a:r>
              <a:rPr lang="en" sz="1700">
                <a:solidFill>
                  <a:srgbClr val="1B1C1D"/>
                </a:solidFill>
                <a:latin typeface="Google Sans Text"/>
                <a:ea typeface="Google Sans Text"/>
                <a:cs typeface="Google Sans Text"/>
                <a:sym typeface="Google Sans Text"/>
              </a:rPr>
              <a:t> Go beyond project updates in your one-on-ones. Ask about career goals, what they're struggling with, and how you can help them grow.</a:t>
            </a:r>
            <a:endParaRPr sz="1700">
              <a:solidFill>
                <a:srgbClr val="1B1C1D"/>
              </a:solidFill>
              <a:latin typeface="Google Sans Text"/>
              <a:ea typeface="Google Sans Text"/>
              <a:cs typeface="Google Sans Text"/>
              <a:sym typeface="Google Sans Text"/>
            </a:endParaRPr>
          </a:p>
          <a:p>
            <a:pPr indent="-336550" lvl="0" marL="457200" rtl="0" algn="l">
              <a:lnSpc>
                <a:spcPct val="115000"/>
              </a:lnSpc>
              <a:spcBef>
                <a:spcPts val="0"/>
              </a:spcBef>
              <a:spcAft>
                <a:spcPts val="0"/>
              </a:spcAft>
              <a:buClr>
                <a:schemeClr val="dk1"/>
              </a:buClr>
              <a:buSzPts val="1700"/>
              <a:buChar char="●"/>
            </a:pPr>
            <a:r>
              <a:rPr b="1" lang="en" sz="1700">
                <a:solidFill>
                  <a:srgbClr val="1B1C1D"/>
                </a:solidFill>
                <a:latin typeface="Google Sans Text"/>
                <a:ea typeface="Google Sans Text"/>
                <a:cs typeface="Google Sans Text"/>
                <a:sym typeface="Google Sans Text"/>
              </a:rPr>
              <a:t>Be a Connector:</a:t>
            </a:r>
            <a:r>
              <a:rPr lang="en" sz="1700">
                <a:solidFill>
                  <a:srgbClr val="1B1C1D"/>
                </a:solidFill>
                <a:latin typeface="Google Sans Text"/>
                <a:ea typeface="Google Sans Text"/>
                <a:cs typeface="Google Sans Text"/>
                <a:sym typeface="Google Sans Text"/>
              </a:rPr>
              <a:t> Connect people to opportunities, to other leaders who can help them, and to resources for learning.</a:t>
            </a:r>
            <a:endParaRPr sz="2200">
              <a:solidFill>
                <a:schemeClr val="dk1"/>
              </a:solidFill>
            </a:endParaRPr>
          </a:p>
        </p:txBody>
      </p:sp>
      <p:pic>
        <p:nvPicPr>
          <p:cNvPr descr="Your New Job Description: You are a coach. Your job is to provide clarity, remove obstacles, and help people realize their full potential.&#10;Career Check-ins: Go beyond project updates in your one-on-ones. Ask about career goals, what they're struggling with, and how you can help them grow.&#10;Be a Connector: Connect people to opportunities, to other leaders who can help them, and to resources for learning.&#10;" id="188" name="Google Shape;188;p36"/>
          <p:cNvPicPr preferRelativeResize="0"/>
          <p:nvPr/>
        </p:nvPicPr>
        <p:blipFill>
          <a:blip r:embed="rId3">
            <a:alphaModFix/>
          </a:blip>
          <a:stretch>
            <a:fillRect/>
          </a:stretch>
        </p:blipFill>
        <p:spPr>
          <a:xfrm>
            <a:off x="266450" y="1273350"/>
            <a:ext cx="3442600" cy="3442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7"/>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Engineer Who Found Their Voice.</a:t>
            </a:r>
            <a:endParaRPr/>
          </a:p>
          <a:p>
            <a:pPr indent="0" lvl="0" marL="0" rtl="0" algn="l">
              <a:spcBef>
                <a:spcPts val="0"/>
              </a:spcBef>
              <a:spcAft>
                <a:spcPts val="0"/>
              </a:spcAft>
              <a:buNone/>
            </a:pPr>
            <a:r>
              <a:t/>
            </a:r>
            <a:endParaRPr/>
          </a:p>
        </p:txBody>
      </p:sp>
      <p:sp>
        <p:nvSpPr>
          <p:cNvPr id="193" name="Google Shape;193;p37"/>
          <p:cNvSpPr txBox="1"/>
          <p:nvPr>
            <p:ph idx="1" type="body"/>
          </p:nvPr>
        </p:nvSpPr>
        <p:spPr>
          <a:xfrm>
            <a:off x="438900" y="1055075"/>
            <a:ext cx="5166300" cy="3807900"/>
          </a:xfrm>
          <a:prstGeom prst="rect">
            <a:avLst/>
          </a:prstGeom>
        </p:spPr>
        <p:txBody>
          <a:bodyPr anchorCtr="0" anchor="ctr" bIns="0" lIns="0" spcFirstLastPara="1" rIns="0" wrap="square" tIns="0">
            <a:normAutofit/>
          </a:bodyPr>
          <a:lstStyle/>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The Situation:</a:t>
            </a:r>
            <a:r>
              <a:rPr lang="en" sz="1400">
                <a:solidFill>
                  <a:srgbClr val="1B1C1D"/>
                </a:solidFill>
                <a:latin typeface="Google Sans Text"/>
                <a:ea typeface="Google Sans Text"/>
                <a:cs typeface="Google Sans Text"/>
                <a:sym typeface="Google Sans Text"/>
              </a:rPr>
              <a:t> I had a brilliant, but very quiet, engineer who was technically far ahead of her peers. They were a key part of every successful project.</a:t>
            </a:r>
            <a:endParaRPr sz="14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600"/>
              </a:spcAft>
              <a:buNone/>
            </a:pPr>
            <a:r>
              <a:t/>
            </a:r>
            <a:endParaRPr sz="19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8"/>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Engineer Who Found Their Voice.</a:t>
            </a:r>
            <a:endParaRPr/>
          </a:p>
          <a:p>
            <a:pPr indent="0" lvl="0" marL="0" rtl="0" algn="l">
              <a:spcBef>
                <a:spcPts val="0"/>
              </a:spcBef>
              <a:spcAft>
                <a:spcPts val="0"/>
              </a:spcAft>
              <a:buNone/>
            </a:pPr>
            <a:r>
              <a:t/>
            </a:r>
            <a:endParaRPr/>
          </a:p>
        </p:txBody>
      </p:sp>
      <p:sp>
        <p:nvSpPr>
          <p:cNvPr id="198" name="Google Shape;198;p38"/>
          <p:cNvSpPr txBox="1"/>
          <p:nvPr>
            <p:ph idx="1" type="body"/>
          </p:nvPr>
        </p:nvSpPr>
        <p:spPr>
          <a:xfrm>
            <a:off x="438900" y="1055075"/>
            <a:ext cx="5166300" cy="3807900"/>
          </a:xfrm>
          <a:prstGeom prst="rect">
            <a:avLst/>
          </a:prstGeom>
        </p:spPr>
        <p:txBody>
          <a:bodyPr anchorCtr="0" anchor="ctr" bIns="0" lIns="0" spcFirstLastPara="1" rIns="0" wrap="square" tIns="0">
            <a:normAutofit/>
          </a:bodyPr>
          <a:lstStyle/>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The Situation:</a:t>
            </a:r>
            <a:r>
              <a:rPr lang="en" sz="1400">
                <a:solidFill>
                  <a:srgbClr val="1B1C1D"/>
                </a:solidFill>
                <a:latin typeface="Google Sans Text"/>
                <a:ea typeface="Google Sans Text"/>
                <a:cs typeface="Google Sans Text"/>
                <a:sym typeface="Google Sans Text"/>
              </a:rPr>
              <a:t> I had a brilliant, but very quiet, engineer who was technically far ahead of her peers. They were a key part of every successful project.</a:t>
            </a:r>
            <a:endParaRPr sz="1400">
              <a:solidFill>
                <a:srgbClr val="1B1C1D"/>
              </a:solidFill>
              <a:latin typeface="Google Sans Text"/>
              <a:ea typeface="Google Sans Text"/>
              <a:cs typeface="Google Sans Text"/>
              <a:sym typeface="Google Sans Text"/>
            </a:endParaRPr>
          </a:p>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My Approach:</a:t>
            </a:r>
            <a:r>
              <a:rPr lang="en" sz="1400">
                <a:solidFill>
                  <a:srgbClr val="1B1C1D"/>
                </a:solidFill>
                <a:latin typeface="Google Sans Text"/>
                <a:ea typeface="Google Sans Text"/>
                <a:cs typeface="Google Sans Text"/>
                <a:sym typeface="Google Sans Text"/>
              </a:rPr>
              <a:t> I recognized their potential beyond just day to day tickets. I encouraged them to present their work, to lead small team discussions, and to step out of their comfort zone.</a:t>
            </a:r>
            <a:endParaRPr sz="14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600"/>
              </a:spcAft>
              <a:buNone/>
            </a:pPr>
            <a:r>
              <a:t/>
            </a:r>
            <a:endParaRPr sz="19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9"/>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Engineer Who Found Their Voice.</a:t>
            </a:r>
            <a:endParaRPr/>
          </a:p>
          <a:p>
            <a:pPr indent="0" lvl="0" marL="0" rtl="0" algn="l">
              <a:spcBef>
                <a:spcPts val="0"/>
              </a:spcBef>
              <a:spcAft>
                <a:spcPts val="0"/>
              </a:spcAft>
              <a:buNone/>
            </a:pPr>
            <a:r>
              <a:t/>
            </a:r>
            <a:endParaRPr/>
          </a:p>
        </p:txBody>
      </p:sp>
      <p:sp>
        <p:nvSpPr>
          <p:cNvPr id="203" name="Google Shape;203;p39"/>
          <p:cNvSpPr txBox="1"/>
          <p:nvPr>
            <p:ph idx="1" type="body"/>
          </p:nvPr>
        </p:nvSpPr>
        <p:spPr>
          <a:xfrm>
            <a:off x="438900" y="1055075"/>
            <a:ext cx="5166300" cy="3807900"/>
          </a:xfrm>
          <a:prstGeom prst="rect">
            <a:avLst/>
          </a:prstGeom>
        </p:spPr>
        <p:txBody>
          <a:bodyPr anchorCtr="0" anchor="ctr" bIns="0" lIns="0" spcFirstLastPara="1" rIns="0" wrap="square" tIns="0">
            <a:normAutofit/>
          </a:bodyPr>
          <a:lstStyle/>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The Situation:</a:t>
            </a:r>
            <a:r>
              <a:rPr lang="en" sz="1400">
                <a:solidFill>
                  <a:srgbClr val="1B1C1D"/>
                </a:solidFill>
                <a:latin typeface="Google Sans Text"/>
                <a:ea typeface="Google Sans Text"/>
                <a:cs typeface="Google Sans Text"/>
                <a:sym typeface="Google Sans Text"/>
              </a:rPr>
              <a:t> I had a brilliant, but very quiet, engineer who was technically far ahead of her peers. They were a key part of every successful project.</a:t>
            </a:r>
            <a:endParaRPr sz="1400">
              <a:solidFill>
                <a:srgbClr val="1B1C1D"/>
              </a:solidFill>
              <a:latin typeface="Google Sans Text"/>
              <a:ea typeface="Google Sans Text"/>
              <a:cs typeface="Google Sans Text"/>
              <a:sym typeface="Google Sans Text"/>
            </a:endParaRPr>
          </a:p>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My Approach:</a:t>
            </a:r>
            <a:r>
              <a:rPr lang="en" sz="1400">
                <a:solidFill>
                  <a:srgbClr val="1B1C1D"/>
                </a:solidFill>
                <a:latin typeface="Google Sans Text"/>
                <a:ea typeface="Google Sans Text"/>
                <a:cs typeface="Google Sans Text"/>
                <a:sym typeface="Google Sans Text"/>
              </a:rPr>
              <a:t> I recognized their potential beyond just </a:t>
            </a:r>
            <a:r>
              <a:rPr lang="en" sz="1400">
                <a:solidFill>
                  <a:srgbClr val="1B1C1D"/>
                </a:solidFill>
                <a:latin typeface="Google Sans Text"/>
                <a:ea typeface="Google Sans Text"/>
                <a:cs typeface="Google Sans Text"/>
                <a:sym typeface="Google Sans Text"/>
              </a:rPr>
              <a:t>day to day tickets</a:t>
            </a:r>
            <a:r>
              <a:rPr lang="en" sz="1400">
                <a:solidFill>
                  <a:srgbClr val="1B1C1D"/>
                </a:solidFill>
                <a:latin typeface="Google Sans Text"/>
                <a:ea typeface="Google Sans Text"/>
                <a:cs typeface="Google Sans Text"/>
                <a:sym typeface="Google Sans Text"/>
              </a:rPr>
              <a:t>. I encouraged them to present their work, to lead small team discussions, and to step out of their comfort zone.</a:t>
            </a:r>
            <a:endParaRPr sz="1400">
              <a:solidFill>
                <a:srgbClr val="1B1C1D"/>
              </a:solidFill>
              <a:latin typeface="Google Sans Text"/>
              <a:ea typeface="Google Sans Text"/>
              <a:cs typeface="Google Sans Text"/>
              <a:sym typeface="Google Sans Text"/>
            </a:endParaRPr>
          </a:p>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The Outcome:</a:t>
            </a:r>
            <a:r>
              <a:rPr lang="en" sz="1400">
                <a:solidFill>
                  <a:srgbClr val="1B1C1D"/>
                </a:solidFill>
                <a:latin typeface="Google Sans Text"/>
                <a:ea typeface="Google Sans Text"/>
                <a:cs typeface="Google Sans Text"/>
                <a:sym typeface="Google Sans Text"/>
              </a:rPr>
              <a:t> This individual went from a quiet contributor to a confident team lead </a:t>
            </a:r>
            <a:r>
              <a:rPr lang="en" sz="1400">
                <a:solidFill>
                  <a:srgbClr val="1B1C1D"/>
                </a:solidFill>
                <a:latin typeface="Google Sans Text"/>
                <a:ea typeface="Google Sans Text"/>
                <a:cs typeface="Google Sans Text"/>
                <a:sym typeface="Google Sans Text"/>
              </a:rPr>
              <a:t>and is now a manager over at CareSource.</a:t>
            </a:r>
            <a:endParaRPr sz="1400">
              <a:solidFill>
                <a:srgbClr val="1B1C1D"/>
              </a:solidFill>
              <a:latin typeface="Google Sans Text"/>
              <a:ea typeface="Google Sans Text"/>
              <a:cs typeface="Google Sans Text"/>
              <a:sym typeface="Google Sans Text"/>
            </a:endParaRPr>
          </a:p>
          <a:p>
            <a:pPr indent="0" lvl="0" marL="0" rtl="0" algn="l">
              <a:lnSpc>
                <a:spcPct val="115000"/>
              </a:lnSpc>
              <a:spcBef>
                <a:spcPts val="600"/>
              </a:spcBef>
              <a:spcAft>
                <a:spcPts val="600"/>
              </a:spcAft>
              <a:buNone/>
            </a:pPr>
            <a:r>
              <a:t/>
            </a:r>
            <a:endParaRPr sz="19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0"/>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Engineer Who Found Their Voice.</a:t>
            </a:r>
            <a:endParaRPr/>
          </a:p>
          <a:p>
            <a:pPr indent="0" lvl="0" marL="0" rtl="0" algn="l">
              <a:spcBef>
                <a:spcPts val="0"/>
              </a:spcBef>
              <a:spcAft>
                <a:spcPts val="0"/>
              </a:spcAft>
              <a:buNone/>
            </a:pPr>
            <a:r>
              <a:t/>
            </a:r>
            <a:endParaRPr/>
          </a:p>
        </p:txBody>
      </p:sp>
      <p:sp>
        <p:nvSpPr>
          <p:cNvPr id="208" name="Google Shape;208;p40"/>
          <p:cNvSpPr txBox="1"/>
          <p:nvPr>
            <p:ph idx="1" type="body"/>
          </p:nvPr>
        </p:nvSpPr>
        <p:spPr>
          <a:xfrm>
            <a:off x="438900" y="1055075"/>
            <a:ext cx="5166300" cy="3807900"/>
          </a:xfrm>
          <a:prstGeom prst="rect">
            <a:avLst/>
          </a:prstGeom>
        </p:spPr>
        <p:txBody>
          <a:bodyPr anchorCtr="0" anchor="ctr" bIns="0" lIns="0" spcFirstLastPara="1" rIns="0" wrap="square" tIns="0">
            <a:normAutofit/>
          </a:bodyPr>
          <a:lstStyle/>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The Situation:</a:t>
            </a:r>
            <a:r>
              <a:rPr lang="en" sz="1400">
                <a:solidFill>
                  <a:srgbClr val="1B1C1D"/>
                </a:solidFill>
                <a:latin typeface="Google Sans Text"/>
                <a:ea typeface="Google Sans Text"/>
                <a:cs typeface="Google Sans Text"/>
                <a:sym typeface="Google Sans Text"/>
              </a:rPr>
              <a:t> I had a brilliant, but very quiet, engineer who was technically far ahead of his peers. They were a key part of every successful project.</a:t>
            </a:r>
            <a:endParaRPr sz="1400">
              <a:solidFill>
                <a:srgbClr val="1B1C1D"/>
              </a:solidFill>
              <a:latin typeface="Google Sans Text"/>
              <a:ea typeface="Google Sans Text"/>
              <a:cs typeface="Google Sans Text"/>
              <a:sym typeface="Google Sans Text"/>
            </a:endParaRPr>
          </a:p>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My Approach:</a:t>
            </a:r>
            <a:r>
              <a:rPr lang="en" sz="1400">
                <a:solidFill>
                  <a:srgbClr val="1B1C1D"/>
                </a:solidFill>
                <a:latin typeface="Google Sans Text"/>
                <a:ea typeface="Google Sans Text"/>
                <a:cs typeface="Google Sans Text"/>
                <a:sym typeface="Google Sans Text"/>
              </a:rPr>
              <a:t> I recognized their potential beyond just </a:t>
            </a:r>
            <a:r>
              <a:rPr lang="en" sz="1400">
                <a:solidFill>
                  <a:srgbClr val="1B1C1D"/>
                </a:solidFill>
                <a:latin typeface="Google Sans Text"/>
                <a:ea typeface="Google Sans Text"/>
                <a:cs typeface="Google Sans Text"/>
                <a:sym typeface="Google Sans Text"/>
              </a:rPr>
              <a:t>day to day tickets</a:t>
            </a:r>
            <a:r>
              <a:rPr lang="en" sz="1400">
                <a:solidFill>
                  <a:srgbClr val="1B1C1D"/>
                </a:solidFill>
                <a:latin typeface="Google Sans Text"/>
                <a:ea typeface="Google Sans Text"/>
                <a:cs typeface="Google Sans Text"/>
                <a:sym typeface="Google Sans Text"/>
              </a:rPr>
              <a:t>. I encouraged them to present their work, to lead small team discussions, and to step out of their comfort zone.</a:t>
            </a:r>
            <a:endParaRPr sz="1400">
              <a:solidFill>
                <a:srgbClr val="1B1C1D"/>
              </a:solidFill>
              <a:latin typeface="Google Sans Text"/>
              <a:ea typeface="Google Sans Text"/>
              <a:cs typeface="Google Sans Text"/>
              <a:sym typeface="Google Sans Text"/>
            </a:endParaRPr>
          </a:p>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The Outcome:</a:t>
            </a:r>
            <a:r>
              <a:rPr lang="en" sz="1400">
                <a:solidFill>
                  <a:srgbClr val="1B1C1D"/>
                </a:solidFill>
                <a:latin typeface="Google Sans Text"/>
                <a:ea typeface="Google Sans Text"/>
                <a:cs typeface="Google Sans Text"/>
                <a:sym typeface="Google Sans Text"/>
              </a:rPr>
              <a:t> This individual went from a quiet contributor to a confident team lead and is now a manager over at CareSource.</a:t>
            </a:r>
            <a:endParaRPr sz="1400">
              <a:solidFill>
                <a:srgbClr val="1B1C1D"/>
              </a:solidFill>
              <a:latin typeface="Google Sans Text"/>
              <a:ea typeface="Google Sans Text"/>
              <a:cs typeface="Google Sans Text"/>
              <a:sym typeface="Google Sans Text"/>
            </a:endParaRPr>
          </a:p>
          <a:p>
            <a:pPr indent="-317500" lvl="0" marL="457200" rtl="0" algn="l">
              <a:lnSpc>
                <a:spcPct val="115000"/>
              </a:lnSpc>
              <a:spcBef>
                <a:spcPts val="0"/>
              </a:spcBef>
              <a:spcAft>
                <a:spcPts val="0"/>
              </a:spcAft>
              <a:buClr>
                <a:schemeClr val="dk1"/>
              </a:buClr>
              <a:buSzPts val="1400"/>
              <a:buChar char="●"/>
            </a:pPr>
            <a:r>
              <a:rPr b="1" lang="en" sz="1400">
                <a:solidFill>
                  <a:srgbClr val="1B1C1D"/>
                </a:solidFill>
                <a:latin typeface="Google Sans Text"/>
                <a:ea typeface="Google Sans Text"/>
                <a:cs typeface="Google Sans Text"/>
                <a:sym typeface="Google Sans Text"/>
              </a:rPr>
              <a:t>The Lesson:</a:t>
            </a:r>
            <a:r>
              <a:rPr lang="en" sz="1400">
                <a:solidFill>
                  <a:srgbClr val="1B1C1D"/>
                </a:solidFill>
                <a:latin typeface="Google Sans Text"/>
                <a:ea typeface="Google Sans Text"/>
                <a:cs typeface="Google Sans Text"/>
                <a:sym typeface="Google Sans Text"/>
              </a:rPr>
              <a:t> The talent was always there. My role was to provide the stage and the encouragement.</a:t>
            </a:r>
            <a:endParaRPr sz="1900">
              <a:solidFill>
                <a:schemeClr val="dk1"/>
              </a:solidFill>
            </a:endParaRPr>
          </a:p>
        </p:txBody>
      </p:sp>
      <p:pic>
        <p:nvPicPr>
          <p:cNvPr descr="I recognized their potential beyond just coding. I encouraged them to present their work, to lead small team discussions, and to step out of their comfort zone.&#10;This individual went from a quiet contributor to a confident team lead and is now one of the most respected senior leaders in the company." id="209" name="Google Shape;209;p40"/>
          <p:cNvPicPr preferRelativeResize="0"/>
          <p:nvPr/>
        </p:nvPicPr>
        <p:blipFill>
          <a:blip r:embed="rId3">
            <a:alphaModFix/>
          </a:blip>
          <a:stretch>
            <a:fillRect/>
          </a:stretch>
        </p:blipFill>
        <p:spPr>
          <a:xfrm>
            <a:off x="5805100" y="1342025"/>
            <a:ext cx="3234001" cy="3234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3"/>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The Human Element of Tech Leadership</a:t>
            </a:r>
            <a:endParaRPr/>
          </a:p>
        </p:txBody>
      </p:sp>
      <p:sp>
        <p:nvSpPr>
          <p:cNvPr id="112" name="Google Shape;112;p23"/>
          <p:cNvSpPr txBox="1"/>
          <p:nvPr>
            <p:ph idx="1" type="body"/>
          </p:nvPr>
        </p:nvSpPr>
        <p:spPr>
          <a:xfrm>
            <a:off x="438900" y="1055075"/>
            <a:ext cx="6024300" cy="3807900"/>
          </a:xfrm>
          <a:prstGeom prst="rect">
            <a:avLst/>
          </a:prstGeom>
        </p:spPr>
        <p:txBody>
          <a:bodyPr anchorCtr="0" anchor="ctr" bIns="0" lIns="0" spcFirstLastPara="1" rIns="0" wrap="square" tIns="0">
            <a:normAutofit/>
          </a:bodyPr>
          <a:lstStyle/>
          <a:p>
            <a:pPr indent="-336550" lvl="0" marL="457200" rtl="0" algn="l">
              <a:spcBef>
                <a:spcPts val="0"/>
              </a:spcBef>
              <a:spcAft>
                <a:spcPts val="0"/>
              </a:spcAft>
              <a:buClr>
                <a:schemeClr val="dk1"/>
              </a:buClr>
              <a:buSzPts val="1700"/>
              <a:buChar char="●"/>
            </a:pPr>
            <a:r>
              <a:rPr lang="en" sz="1700">
                <a:solidFill>
                  <a:schemeClr val="dk1"/>
                </a:solidFill>
              </a:rPr>
              <a:t>It's Not Just About the Code.</a:t>
            </a:r>
            <a:endParaRPr sz="1700">
              <a:solidFill>
                <a:schemeClr val="dk1"/>
              </a:solidFill>
            </a:endParaRPr>
          </a:p>
          <a:p>
            <a:pPr indent="-336550" lvl="0" marL="457200" marR="0" rtl="0" algn="l">
              <a:lnSpc>
                <a:spcPct val="115000"/>
              </a:lnSpc>
              <a:spcBef>
                <a:spcPts val="0"/>
              </a:spcBef>
              <a:spcAft>
                <a:spcPts val="0"/>
              </a:spcAft>
              <a:buClr>
                <a:schemeClr val="dk1"/>
              </a:buClr>
              <a:buSzPts val="1700"/>
              <a:buChar char="●"/>
            </a:pPr>
            <a:r>
              <a:rPr lang="en" sz="1700">
                <a:solidFill>
                  <a:schemeClr val="dk1"/>
                </a:solidFill>
              </a:rPr>
              <a:t>Your Most Powerful Tool Isn't a Tool. It's Your EQ.</a:t>
            </a:r>
            <a:endParaRPr sz="1700">
              <a:solidFill>
                <a:schemeClr val="dk1"/>
              </a:solidFill>
            </a:endParaRPr>
          </a:p>
          <a:p>
            <a:pPr indent="-336550" lvl="0" marL="457200" marR="0" rtl="0" algn="l">
              <a:lnSpc>
                <a:spcPct val="115000"/>
              </a:lnSpc>
              <a:spcBef>
                <a:spcPts val="0"/>
              </a:spcBef>
              <a:spcAft>
                <a:spcPts val="0"/>
              </a:spcAft>
              <a:buClr>
                <a:schemeClr val="dk1"/>
              </a:buClr>
              <a:buSzPts val="1700"/>
              <a:buChar char="●"/>
            </a:pPr>
            <a:r>
              <a:rPr lang="en" sz="1700">
                <a:solidFill>
                  <a:schemeClr val="dk1"/>
                </a:solidFill>
              </a:rPr>
              <a:t>Why Your Team Needs Your EQ.</a:t>
            </a:r>
            <a:endParaRPr sz="1700">
              <a:solidFill>
                <a:schemeClr val="dk1"/>
              </a:solidFill>
            </a:endParaRPr>
          </a:p>
          <a:p>
            <a:pPr indent="-336550" lvl="0" marL="457200" marR="0" rtl="0" algn="l">
              <a:lnSpc>
                <a:spcPct val="115000"/>
              </a:lnSpc>
              <a:spcBef>
                <a:spcPts val="0"/>
              </a:spcBef>
              <a:spcAft>
                <a:spcPts val="0"/>
              </a:spcAft>
              <a:buClr>
                <a:schemeClr val="dk1"/>
              </a:buClr>
              <a:buSzPts val="1700"/>
              <a:buChar char="●"/>
            </a:pPr>
            <a:r>
              <a:rPr lang="en" sz="1700">
                <a:solidFill>
                  <a:schemeClr val="dk1"/>
                </a:solidFill>
              </a:rPr>
              <a:t>Case Study: The Misunderstood Architecture.</a:t>
            </a:r>
            <a:endParaRPr sz="1700">
              <a:solidFill>
                <a:schemeClr val="dk1"/>
              </a:solidFill>
            </a:endParaRPr>
          </a:p>
          <a:p>
            <a:pPr indent="-336550" lvl="0" marL="457200" marR="0" rtl="0" algn="l">
              <a:lnSpc>
                <a:spcPct val="115000"/>
              </a:lnSpc>
              <a:spcBef>
                <a:spcPts val="0"/>
              </a:spcBef>
              <a:spcAft>
                <a:spcPts val="0"/>
              </a:spcAft>
              <a:buClr>
                <a:schemeClr val="dk1"/>
              </a:buClr>
              <a:buSzPts val="1700"/>
              <a:buChar char="●"/>
            </a:pPr>
            <a:r>
              <a:rPr lang="en" sz="1700">
                <a:solidFill>
                  <a:schemeClr val="dk1"/>
                </a:solidFill>
              </a:rPr>
              <a:t>Leveling Up Your Emotional Intelligence.</a:t>
            </a:r>
            <a:endParaRPr sz="1700">
              <a:solidFill>
                <a:schemeClr val="dk1"/>
              </a:solidFill>
            </a:endParaRPr>
          </a:p>
          <a:p>
            <a:pPr indent="-336550" lvl="0" marL="457200" marR="0" rtl="0" algn="l">
              <a:lnSpc>
                <a:spcPct val="115000"/>
              </a:lnSpc>
              <a:spcBef>
                <a:spcPts val="0"/>
              </a:spcBef>
              <a:spcAft>
                <a:spcPts val="0"/>
              </a:spcAft>
              <a:buClr>
                <a:schemeClr val="dk1"/>
              </a:buClr>
              <a:buSzPts val="1700"/>
              <a:buChar char="●"/>
            </a:pPr>
            <a:r>
              <a:rPr lang="en" sz="1700">
                <a:solidFill>
                  <a:schemeClr val="dk1"/>
                </a:solidFill>
              </a:rPr>
              <a:t>The Ultimate Legacy.</a:t>
            </a:r>
            <a:endParaRPr sz="1700">
              <a:solidFill>
                <a:schemeClr val="dk1"/>
              </a:solidFill>
            </a:endParaRPr>
          </a:p>
          <a:p>
            <a:pPr indent="-336550" lvl="0" marL="457200" marR="0" rtl="0" algn="l">
              <a:lnSpc>
                <a:spcPct val="115000"/>
              </a:lnSpc>
              <a:spcBef>
                <a:spcPts val="0"/>
              </a:spcBef>
              <a:spcAft>
                <a:spcPts val="0"/>
              </a:spcAft>
              <a:buClr>
                <a:schemeClr val="dk1"/>
              </a:buClr>
              <a:buSzPts val="1700"/>
              <a:buChar char="●"/>
            </a:pPr>
            <a:r>
              <a:rPr lang="en" sz="1700">
                <a:solidFill>
                  <a:schemeClr val="dk1"/>
                </a:solidFill>
              </a:rPr>
              <a:t>From Manager to Mentor and Coach.</a:t>
            </a:r>
            <a:endParaRPr sz="1700">
              <a:solidFill>
                <a:schemeClr val="dk1"/>
              </a:solidFill>
            </a:endParaRPr>
          </a:p>
          <a:p>
            <a:pPr indent="-336550" lvl="0" marL="457200" marR="0" rtl="0" algn="l">
              <a:lnSpc>
                <a:spcPct val="115000"/>
              </a:lnSpc>
              <a:spcBef>
                <a:spcPts val="0"/>
              </a:spcBef>
              <a:spcAft>
                <a:spcPts val="0"/>
              </a:spcAft>
              <a:buClr>
                <a:schemeClr val="dk1"/>
              </a:buClr>
              <a:buSzPts val="1700"/>
              <a:buChar char="●"/>
            </a:pPr>
            <a:r>
              <a:rPr lang="en" sz="1700">
                <a:solidFill>
                  <a:schemeClr val="dk1"/>
                </a:solidFill>
              </a:rPr>
              <a:t>Case Study: The Engineer Who Found Their Voice.</a:t>
            </a:r>
            <a:endParaRPr sz="1700">
              <a:solidFill>
                <a:schemeClr val="dk1"/>
              </a:solidFill>
            </a:endParaRPr>
          </a:p>
          <a:p>
            <a:pPr indent="-336550" lvl="0" marL="457200" marR="0" rtl="0" algn="l">
              <a:lnSpc>
                <a:spcPct val="115000"/>
              </a:lnSpc>
              <a:spcBef>
                <a:spcPts val="0"/>
              </a:spcBef>
              <a:spcAft>
                <a:spcPts val="0"/>
              </a:spcAft>
              <a:buClr>
                <a:schemeClr val="dk1"/>
              </a:buClr>
              <a:buSzPts val="1700"/>
              <a:buChar char="●"/>
            </a:pPr>
            <a:r>
              <a:rPr lang="en" sz="1700">
                <a:solidFill>
                  <a:schemeClr val="dk1"/>
                </a:solidFill>
              </a:rPr>
              <a:t>The Purpose of Tech Leadership.</a:t>
            </a:r>
            <a:endParaRPr sz="1700">
              <a:solidFill>
                <a:schemeClr val="dk1"/>
              </a:solidFill>
            </a:endParaRPr>
          </a:p>
        </p:txBody>
      </p:sp>
      <p:pic>
        <p:nvPicPr>
          <p:cNvPr descr="Building with Empathy and Purpose" id="113" name="Google Shape;113;p23"/>
          <p:cNvPicPr preferRelativeResize="0"/>
          <p:nvPr/>
        </p:nvPicPr>
        <p:blipFill>
          <a:blip r:embed="rId3">
            <a:alphaModFix/>
          </a:blip>
          <a:stretch>
            <a:fillRect/>
          </a:stretch>
        </p:blipFill>
        <p:spPr>
          <a:xfrm>
            <a:off x="5849147" y="1359100"/>
            <a:ext cx="3199850" cy="31998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1"/>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The Purpose of Tech Leadership.</a:t>
            </a:r>
            <a:endParaRPr/>
          </a:p>
          <a:p>
            <a:pPr indent="0" lvl="0" marL="0" rtl="0" algn="l">
              <a:spcBef>
                <a:spcPts val="0"/>
              </a:spcBef>
              <a:spcAft>
                <a:spcPts val="0"/>
              </a:spcAft>
              <a:buNone/>
            </a:pPr>
            <a:r>
              <a:t/>
            </a:r>
            <a:endParaRPr/>
          </a:p>
        </p:txBody>
      </p:sp>
      <p:sp>
        <p:nvSpPr>
          <p:cNvPr id="214" name="Google Shape;214;p41"/>
          <p:cNvSpPr txBox="1"/>
          <p:nvPr>
            <p:ph idx="1" type="body"/>
          </p:nvPr>
        </p:nvSpPr>
        <p:spPr>
          <a:xfrm>
            <a:off x="3776350" y="1090700"/>
            <a:ext cx="5228100" cy="3807900"/>
          </a:xfrm>
          <a:prstGeom prst="rect">
            <a:avLst/>
          </a:prstGeom>
        </p:spPr>
        <p:txBody>
          <a:bodyPr anchorCtr="0" anchor="ctr" bIns="0" lIns="0" spcFirstLastPara="1" rIns="0" wrap="square" tIns="0">
            <a:normAutofit/>
          </a:bodyPr>
          <a:lstStyle/>
          <a:p>
            <a:pPr indent="-349250" lvl="0" marL="457200" rtl="0" algn="l">
              <a:lnSpc>
                <a:spcPct val="115000"/>
              </a:lnSpc>
              <a:spcBef>
                <a:spcPts val="0"/>
              </a:spcBef>
              <a:spcAft>
                <a:spcPts val="0"/>
              </a:spcAft>
              <a:buClr>
                <a:schemeClr val="dk1"/>
              </a:buClr>
              <a:buSzPts val="1900"/>
              <a:buChar char="●"/>
            </a:pPr>
            <a:r>
              <a:rPr lang="en" sz="1900">
                <a:solidFill>
                  <a:srgbClr val="1B1C1D"/>
                </a:solidFill>
                <a:latin typeface="Google Sans Text"/>
                <a:ea typeface="Google Sans Text"/>
                <a:cs typeface="Google Sans Text"/>
                <a:sym typeface="Google Sans Text"/>
              </a:rPr>
              <a:t>Technology is a tool. The people who build it are the true architects of change.</a:t>
            </a:r>
            <a:endParaRPr sz="19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0"/>
              </a:spcAft>
              <a:buNone/>
            </a:pPr>
            <a:r>
              <a:t/>
            </a:r>
            <a:endParaRPr sz="1900">
              <a:solidFill>
                <a:srgbClr val="1B1C1D"/>
              </a:solidFill>
              <a:latin typeface="Google Sans Text"/>
              <a:ea typeface="Google Sans Text"/>
              <a:cs typeface="Google Sans Text"/>
              <a:sym typeface="Google Sans Text"/>
            </a:endParaRPr>
          </a:p>
          <a:p>
            <a:pPr indent="-349250" lvl="0" marL="457200" rtl="0" algn="l">
              <a:lnSpc>
                <a:spcPct val="115000"/>
              </a:lnSpc>
              <a:spcBef>
                <a:spcPts val="600"/>
              </a:spcBef>
              <a:spcAft>
                <a:spcPts val="0"/>
              </a:spcAft>
              <a:buClr>
                <a:schemeClr val="dk1"/>
              </a:buClr>
              <a:buSzPts val="1900"/>
              <a:buChar char="●"/>
            </a:pPr>
            <a:r>
              <a:rPr lang="en" sz="1900">
                <a:solidFill>
                  <a:srgbClr val="1B1C1D"/>
                </a:solidFill>
                <a:latin typeface="Google Sans Text"/>
                <a:ea typeface="Google Sans Text"/>
                <a:cs typeface="Google Sans Text"/>
                <a:sym typeface="Google Sans Text"/>
              </a:rPr>
              <a:t>Embrace empathy. Build people.</a:t>
            </a:r>
            <a:endParaRPr sz="19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0"/>
              </a:spcAft>
              <a:buNone/>
            </a:pPr>
            <a:r>
              <a:t/>
            </a:r>
            <a:endParaRPr sz="1900">
              <a:solidFill>
                <a:srgbClr val="1B1C1D"/>
              </a:solidFill>
              <a:latin typeface="Google Sans Text"/>
              <a:ea typeface="Google Sans Text"/>
              <a:cs typeface="Google Sans Text"/>
              <a:sym typeface="Google Sans Text"/>
            </a:endParaRPr>
          </a:p>
          <a:p>
            <a:pPr indent="-349250" lvl="0" marL="457200" rtl="0" algn="l">
              <a:lnSpc>
                <a:spcPct val="115000"/>
              </a:lnSpc>
              <a:spcBef>
                <a:spcPts val="600"/>
              </a:spcBef>
              <a:spcAft>
                <a:spcPts val="0"/>
              </a:spcAft>
              <a:buClr>
                <a:schemeClr val="dk1"/>
              </a:buClr>
              <a:buSzPts val="1900"/>
              <a:buChar char="●"/>
            </a:pPr>
            <a:r>
              <a:rPr lang="en" sz="1900">
                <a:solidFill>
                  <a:srgbClr val="1B1C1D"/>
                </a:solidFill>
                <a:latin typeface="Google Sans Text"/>
                <a:ea typeface="Google Sans Text"/>
                <a:cs typeface="Google Sans Text"/>
                <a:sym typeface="Google Sans Text"/>
              </a:rPr>
              <a:t>That's the path to a career of true impact and a legacy you can be proud of.</a:t>
            </a:r>
            <a:endParaRPr sz="2400">
              <a:solidFill>
                <a:schemeClr val="dk1"/>
              </a:solidFill>
            </a:endParaRPr>
          </a:p>
        </p:txBody>
      </p:sp>
      <p:pic>
        <p:nvPicPr>
          <p:cNvPr descr="Technology is a tool. The people who build it are the true architects of change.&#10;&#10;Embrace empathy. Build people.&#10;&#10;That's the path to a career of true impact and a legacy you can be proud of.&#10;" id="215" name="Google Shape;215;p41"/>
          <p:cNvPicPr preferRelativeResize="0"/>
          <p:nvPr/>
        </p:nvPicPr>
        <p:blipFill>
          <a:blip r:embed="rId3">
            <a:alphaModFix/>
          </a:blip>
          <a:stretch>
            <a:fillRect/>
          </a:stretch>
        </p:blipFill>
        <p:spPr>
          <a:xfrm>
            <a:off x="131850" y="1172400"/>
            <a:ext cx="3644500" cy="3644500"/>
          </a:xfrm>
          <a:prstGeom prst="rect">
            <a:avLst/>
          </a:prstGeom>
          <a:noFill/>
          <a:ln>
            <a:noFill/>
          </a:ln>
        </p:spPr>
      </p:pic>
      <p:sp>
        <p:nvSpPr>
          <p:cNvPr id="216" name="Google Shape;216;p41"/>
          <p:cNvSpPr/>
          <p:nvPr/>
        </p:nvSpPr>
        <p:spPr>
          <a:xfrm>
            <a:off x="250425" y="1338850"/>
            <a:ext cx="2051700" cy="992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7" name="Google Shape;217;p41"/>
          <p:cNvSpPr/>
          <p:nvPr/>
        </p:nvSpPr>
        <p:spPr>
          <a:xfrm>
            <a:off x="2138300" y="1849350"/>
            <a:ext cx="414300" cy="337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42"/>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The Purpose of Tech Leadership.</a:t>
            </a:r>
            <a:endParaRPr/>
          </a:p>
          <a:p>
            <a:pPr indent="0" lvl="0" marL="0" rtl="0" algn="l">
              <a:spcBef>
                <a:spcPts val="0"/>
              </a:spcBef>
              <a:spcAft>
                <a:spcPts val="0"/>
              </a:spcAft>
              <a:buNone/>
            </a:pPr>
            <a:r>
              <a:t/>
            </a:r>
            <a:endParaRPr/>
          </a:p>
        </p:txBody>
      </p:sp>
      <p:sp>
        <p:nvSpPr>
          <p:cNvPr id="222" name="Google Shape;222;p42"/>
          <p:cNvSpPr txBox="1"/>
          <p:nvPr>
            <p:ph idx="1" type="body"/>
          </p:nvPr>
        </p:nvSpPr>
        <p:spPr>
          <a:xfrm>
            <a:off x="3776350" y="1090700"/>
            <a:ext cx="5228100" cy="3807900"/>
          </a:xfrm>
          <a:prstGeom prst="rect">
            <a:avLst/>
          </a:prstGeom>
        </p:spPr>
        <p:txBody>
          <a:bodyPr anchorCtr="0" anchor="ctr" bIns="0" lIns="0" spcFirstLastPara="1" rIns="0" wrap="square" tIns="0">
            <a:normAutofit/>
          </a:bodyPr>
          <a:lstStyle/>
          <a:p>
            <a:pPr indent="-349250" lvl="0" marL="457200" rtl="0" algn="l">
              <a:lnSpc>
                <a:spcPct val="115000"/>
              </a:lnSpc>
              <a:spcBef>
                <a:spcPts val="0"/>
              </a:spcBef>
              <a:spcAft>
                <a:spcPts val="0"/>
              </a:spcAft>
              <a:buClr>
                <a:schemeClr val="dk1"/>
              </a:buClr>
              <a:buSzPts val="1900"/>
              <a:buChar char="●"/>
            </a:pPr>
            <a:r>
              <a:rPr lang="en" sz="1900">
                <a:solidFill>
                  <a:srgbClr val="1B1C1D"/>
                </a:solidFill>
                <a:latin typeface="Google Sans Text"/>
                <a:ea typeface="Google Sans Text"/>
                <a:cs typeface="Google Sans Text"/>
                <a:sym typeface="Google Sans Text"/>
              </a:rPr>
              <a:t>Technology is a tool. The people who build it are the true architects of change.</a:t>
            </a:r>
            <a:endParaRPr sz="19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0"/>
              </a:spcAft>
              <a:buNone/>
            </a:pPr>
            <a:r>
              <a:t/>
            </a:r>
            <a:endParaRPr sz="1900">
              <a:solidFill>
                <a:srgbClr val="1B1C1D"/>
              </a:solidFill>
              <a:latin typeface="Google Sans Text"/>
              <a:ea typeface="Google Sans Text"/>
              <a:cs typeface="Google Sans Text"/>
              <a:sym typeface="Google Sans Text"/>
            </a:endParaRPr>
          </a:p>
          <a:p>
            <a:pPr indent="-349250" lvl="0" marL="457200" rtl="0" algn="l">
              <a:lnSpc>
                <a:spcPct val="115000"/>
              </a:lnSpc>
              <a:spcBef>
                <a:spcPts val="600"/>
              </a:spcBef>
              <a:spcAft>
                <a:spcPts val="0"/>
              </a:spcAft>
              <a:buClr>
                <a:schemeClr val="dk1"/>
              </a:buClr>
              <a:buSzPts val="1900"/>
              <a:buChar char="●"/>
            </a:pPr>
            <a:r>
              <a:rPr lang="en" sz="1900">
                <a:solidFill>
                  <a:srgbClr val="1B1C1D"/>
                </a:solidFill>
                <a:latin typeface="Google Sans Text"/>
                <a:ea typeface="Google Sans Text"/>
                <a:cs typeface="Google Sans Text"/>
                <a:sym typeface="Google Sans Text"/>
              </a:rPr>
              <a:t>Embrace empathy. Build people.</a:t>
            </a:r>
            <a:endParaRPr sz="19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0"/>
              </a:spcAft>
              <a:buNone/>
            </a:pPr>
            <a:r>
              <a:t/>
            </a:r>
            <a:endParaRPr sz="1900">
              <a:solidFill>
                <a:srgbClr val="1B1C1D"/>
              </a:solidFill>
              <a:latin typeface="Google Sans Text"/>
              <a:ea typeface="Google Sans Text"/>
              <a:cs typeface="Google Sans Text"/>
              <a:sym typeface="Google Sans Text"/>
            </a:endParaRPr>
          </a:p>
          <a:p>
            <a:pPr indent="-349250" lvl="0" marL="457200" rtl="0" algn="l">
              <a:lnSpc>
                <a:spcPct val="115000"/>
              </a:lnSpc>
              <a:spcBef>
                <a:spcPts val="600"/>
              </a:spcBef>
              <a:spcAft>
                <a:spcPts val="0"/>
              </a:spcAft>
              <a:buClr>
                <a:schemeClr val="dk1"/>
              </a:buClr>
              <a:buSzPts val="1900"/>
              <a:buChar char="●"/>
            </a:pPr>
            <a:r>
              <a:rPr lang="en" sz="1900">
                <a:solidFill>
                  <a:srgbClr val="1B1C1D"/>
                </a:solidFill>
                <a:latin typeface="Google Sans Text"/>
                <a:ea typeface="Google Sans Text"/>
                <a:cs typeface="Google Sans Text"/>
                <a:sym typeface="Google Sans Text"/>
              </a:rPr>
              <a:t>That's the path to a career of true impact and a legacy you can be proud of.</a:t>
            </a:r>
            <a:endParaRPr sz="2400">
              <a:solidFill>
                <a:schemeClr val="dk1"/>
              </a:solidFill>
            </a:endParaRPr>
          </a:p>
        </p:txBody>
      </p:sp>
      <p:pic>
        <p:nvPicPr>
          <p:cNvPr descr="Technology is a tool. The people who build it are the true architects of change.&#10;&#10;Embrace empathy. Build people.&#10;&#10;That's the path to a career of true impact and a legacy you can be proud of.&#10;" id="223" name="Google Shape;223;p42"/>
          <p:cNvPicPr preferRelativeResize="0"/>
          <p:nvPr/>
        </p:nvPicPr>
        <p:blipFill>
          <a:blip r:embed="rId3">
            <a:alphaModFix/>
          </a:blip>
          <a:stretch>
            <a:fillRect/>
          </a:stretch>
        </p:blipFill>
        <p:spPr>
          <a:xfrm>
            <a:off x="131850" y="1172400"/>
            <a:ext cx="3644500" cy="3644500"/>
          </a:xfrm>
          <a:prstGeom prst="rect">
            <a:avLst/>
          </a:prstGeom>
          <a:noFill/>
          <a:ln>
            <a:noFill/>
          </a:ln>
        </p:spPr>
      </p:pic>
      <p:sp>
        <p:nvSpPr>
          <p:cNvPr id="224" name="Google Shape;224;p42"/>
          <p:cNvSpPr/>
          <p:nvPr/>
        </p:nvSpPr>
        <p:spPr>
          <a:xfrm>
            <a:off x="250425" y="1338850"/>
            <a:ext cx="2051700" cy="992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 name="Google Shape;225;p42"/>
          <p:cNvSpPr/>
          <p:nvPr/>
        </p:nvSpPr>
        <p:spPr>
          <a:xfrm>
            <a:off x="2138300" y="1849350"/>
            <a:ext cx="414300" cy="337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6" name="Google Shape;226;p42"/>
          <p:cNvSpPr txBox="1"/>
          <p:nvPr/>
        </p:nvSpPr>
        <p:spPr>
          <a:xfrm rot="-1806707">
            <a:off x="3798753" y="2318300"/>
            <a:ext cx="5183295" cy="1352703"/>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0000"/>
                </a:solidFill>
              </a:rPr>
              <a:t>2nd Superpower is Empathy </a:t>
            </a:r>
            <a:endParaRPr b="1" sz="280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43"/>
          <p:cNvPicPr preferRelativeResize="0"/>
          <p:nvPr/>
        </p:nvPicPr>
        <p:blipFill>
          <a:blip r:embed="rId3">
            <a:alphaModFix/>
          </a:blip>
          <a:stretch>
            <a:fillRect/>
          </a:stretch>
        </p:blipFill>
        <p:spPr>
          <a:xfrm>
            <a:off x="2915788" y="152400"/>
            <a:ext cx="3312432" cy="48387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4"/>
          <p:cNvSpPr txBox="1"/>
          <p:nvPr>
            <p:ph type="title"/>
          </p:nvPr>
        </p:nvSpPr>
        <p:spPr>
          <a:xfrm>
            <a:off x="5362500" y="640075"/>
            <a:ext cx="3467100" cy="7956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Let's Talk: Q&amp;A</a:t>
            </a:r>
            <a:endParaRPr/>
          </a:p>
        </p:txBody>
      </p:sp>
      <p:sp>
        <p:nvSpPr>
          <p:cNvPr id="235" name="Google Shape;235;p44"/>
          <p:cNvSpPr txBox="1"/>
          <p:nvPr>
            <p:ph idx="1" type="body"/>
          </p:nvPr>
        </p:nvSpPr>
        <p:spPr>
          <a:xfrm>
            <a:off x="5018275" y="1387000"/>
            <a:ext cx="4006800" cy="3212700"/>
          </a:xfrm>
          <a:prstGeom prst="rect">
            <a:avLst/>
          </a:prstGeom>
        </p:spPr>
        <p:txBody>
          <a:bodyPr anchorCtr="0" anchor="ctr" bIns="0" lIns="0" spcFirstLastPara="1" rIns="0" wrap="square" tIns="0">
            <a:normAutofit/>
          </a:bodyPr>
          <a:lstStyle/>
          <a:p>
            <a:pPr indent="0" lvl="0" marL="0" rtl="0" algn="ctr">
              <a:spcBef>
                <a:spcPts val="0"/>
              </a:spcBef>
              <a:spcAft>
                <a:spcPts val="0"/>
              </a:spcAft>
              <a:buNone/>
            </a:pPr>
            <a:r>
              <a:rPr b="1" lang="en"/>
              <a:t>Thank You</a:t>
            </a:r>
            <a:endParaRPr b="1"/>
          </a:p>
          <a:p>
            <a:pPr indent="0" lvl="0" marL="0" rtl="0" algn="ctr">
              <a:spcBef>
                <a:spcPts val="1200"/>
              </a:spcBef>
              <a:spcAft>
                <a:spcPts val="0"/>
              </a:spcAft>
              <a:buNone/>
            </a:pPr>
            <a:r>
              <a:rPr lang="en"/>
              <a:t>Find me on LinkedIn @ </a:t>
            </a:r>
            <a:endParaRPr/>
          </a:p>
          <a:p>
            <a:pPr indent="0" lvl="0" marL="0" rtl="0" algn="ctr">
              <a:spcBef>
                <a:spcPts val="1200"/>
              </a:spcBef>
              <a:spcAft>
                <a:spcPts val="1200"/>
              </a:spcAft>
              <a:buNone/>
            </a:pPr>
            <a:r>
              <a:rPr lang="en" sz="2000"/>
              <a:t>www.linkedin.com/in/randyhinders/</a:t>
            </a:r>
            <a:endParaRPr sz="2000"/>
          </a:p>
        </p:txBody>
      </p:sp>
      <p:pic>
        <p:nvPicPr>
          <p:cNvPr id="236" name="Google Shape;236;p44" title="profile.jpg"/>
          <p:cNvPicPr preferRelativeResize="0"/>
          <p:nvPr>
            <p:ph idx="2" type="pic"/>
          </p:nvPr>
        </p:nvPicPr>
        <p:blipFill rotWithShape="1">
          <a:blip r:embed="rId3">
            <a:alphaModFix/>
          </a:blip>
          <a:srcRect b="0" l="0" r="0" t="0"/>
          <a:stretch/>
        </p:blipFill>
        <p:spPr>
          <a:xfrm>
            <a:off x="228600" y="228600"/>
            <a:ext cx="4690800" cy="4690800"/>
          </a:xfrm>
          <a:prstGeom prst="roundRect">
            <a:avLst>
              <a:gd fmla="val 50000" name="adj"/>
            </a:avLst>
          </a:prstGeom>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5"/>
          <p:cNvSpPr/>
          <p:nvPr>
            <p:ph idx="2" type="pic"/>
          </p:nvPr>
        </p:nvSpPr>
        <p:spPr>
          <a:xfrm>
            <a:off x="4517136" y="475488"/>
            <a:ext cx="4188000" cy="4188000"/>
          </a:xfrm>
          <a:prstGeom prst="roundRect">
            <a:avLst>
              <a:gd fmla="val 16667" name="adj"/>
            </a:avLst>
          </a:prstGeom>
        </p:spPr>
      </p:sp>
      <p:sp>
        <p:nvSpPr>
          <p:cNvPr id="242" name="Google Shape;242;p45"/>
          <p:cNvSpPr txBox="1"/>
          <p:nvPr>
            <p:ph type="title"/>
          </p:nvPr>
        </p:nvSpPr>
        <p:spPr>
          <a:xfrm>
            <a:off x="548650" y="576075"/>
            <a:ext cx="35568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t/>
            </a:r>
            <a:endParaRPr/>
          </a:p>
        </p:txBody>
      </p:sp>
      <p:sp>
        <p:nvSpPr>
          <p:cNvPr id="243" name="Google Shape;243;p45"/>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p>
            <a:pPr indent="0" lvl="0" marL="0" rtl="0" algn="l">
              <a:spcBef>
                <a:spcPts val="0"/>
              </a:spcBef>
              <a:spcAft>
                <a:spcPts val="1200"/>
              </a:spcAft>
              <a:buNone/>
            </a:pPr>
            <a:r>
              <a:t/>
            </a:r>
            <a:endParaRPr/>
          </a:p>
        </p:txBody>
      </p:sp>
      <p:pic>
        <p:nvPicPr>
          <p:cNvPr id="244" name="Google Shape;244;p45"/>
          <p:cNvPicPr preferRelativeResize="0"/>
          <p:nvPr/>
        </p:nvPicPr>
        <p:blipFill>
          <a:blip r:embed="rId3">
            <a:alphaModFix/>
          </a:blip>
          <a:stretch>
            <a:fillRect/>
          </a:stretch>
        </p:blipFill>
        <p:spPr>
          <a:xfrm>
            <a:off x="914400" y="295275"/>
            <a:ext cx="7315200" cy="45529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6"/>
          <p:cNvSpPr txBox="1"/>
          <p:nvPr>
            <p:ph idx="1" type="body"/>
          </p:nvPr>
        </p:nvSpPr>
        <p:spPr>
          <a:xfrm>
            <a:off x="438885" y="475030"/>
            <a:ext cx="8301300" cy="4051500"/>
          </a:xfrm>
          <a:prstGeom prst="rect">
            <a:avLst/>
          </a:prstGeom>
        </p:spPr>
        <p:txBody>
          <a:bodyPr anchorCtr="0" anchor="ctr" bIns="0" lIns="0" spcFirstLastPara="1" rIns="0" wrap="square" tIns="0">
            <a:normAutofit/>
          </a:bodyPr>
          <a:lstStyle/>
          <a:p>
            <a:pPr indent="0" lvl="0" marL="0" rtl="0" algn="l">
              <a:spcBef>
                <a:spcPts val="0"/>
              </a:spcBef>
              <a:spcAft>
                <a:spcPts val="1200"/>
              </a:spcAft>
              <a:buNone/>
            </a:pPr>
            <a:r>
              <a:rPr lang="en"/>
              <a:t>H</a:t>
            </a:r>
            <a:r>
              <a:rPr lang="en"/>
              <a:t>aving a lot of empathy is a sign of high emotional intelligence (EQ), as it is a fundamental component of understanding and responding to the emotions of others. High-EQ individuals are able to identify, understand, and manage emotions in themselves and others, with empathy being a core trait that allows them to connect with and support people effectively</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7"/>
          <p:cNvSpPr/>
          <p:nvPr>
            <p:ph idx="2" type="pic"/>
          </p:nvPr>
        </p:nvSpPr>
        <p:spPr>
          <a:xfrm>
            <a:off x="4517136" y="475488"/>
            <a:ext cx="4188000" cy="4188000"/>
          </a:xfrm>
          <a:prstGeom prst="roundRect">
            <a:avLst>
              <a:gd fmla="val 16667" name="adj"/>
            </a:avLst>
          </a:prstGeom>
        </p:spPr>
      </p:sp>
      <p:sp>
        <p:nvSpPr>
          <p:cNvPr id="255" name="Google Shape;255;p47"/>
          <p:cNvSpPr txBox="1"/>
          <p:nvPr>
            <p:ph type="title"/>
          </p:nvPr>
        </p:nvSpPr>
        <p:spPr>
          <a:xfrm>
            <a:off x="548650" y="576075"/>
            <a:ext cx="35568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t/>
            </a:r>
            <a:endParaRPr/>
          </a:p>
        </p:txBody>
      </p:sp>
      <p:sp>
        <p:nvSpPr>
          <p:cNvPr id="256" name="Google Shape;256;p47"/>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p>
            <a:pPr indent="0" lvl="0" marL="0" rtl="0" algn="l">
              <a:spcBef>
                <a:spcPts val="0"/>
              </a:spcBef>
              <a:spcAft>
                <a:spcPts val="1200"/>
              </a:spcAft>
              <a:buNone/>
            </a:pPr>
            <a:r>
              <a:t/>
            </a:r>
            <a:endParaRPr/>
          </a:p>
        </p:txBody>
      </p:sp>
      <p:pic>
        <p:nvPicPr>
          <p:cNvPr id="257" name="Google Shape;257;p47"/>
          <p:cNvPicPr preferRelativeResize="0"/>
          <p:nvPr/>
        </p:nvPicPr>
        <p:blipFill>
          <a:blip r:embed="rId3">
            <a:alphaModFix/>
          </a:blip>
          <a:stretch>
            <a:fillRect/>
          </a:stretch>
        </p:blipFill>
        <p:spPr>
          <a:xfrm>
            <a:off x="480863" y="0"/>
            <a:ext cx="8182275"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8"/>
          <p:cNvSpPr/>
          <p:nvPr>
            <p:ph idx="2" type="pic"/>
          </p:nvPr>
        </p:nvSpPr>
        <p:spPr>
          <a:xfrm>
            <a:off x="4517136" y="475488"/>
            <a:ext cx="4188000" cy="4188000"/>
          </a:xfrm>
          <a:prstGeom prst="roundRect">
            <a:avLst>
              <a:gd fmla="val 16667" name="adj"/>
            </a:avLst>
          </a:prstGeom>
        </p:spPr>
      </p:sp>
      <p:sp>
        <p:nvSpPr>
          <p:cNvPr id="263" name="Google Shape;263;p48"/>
          <p:cNvSpPr txBox="1"/>
          <p:nvPr>
            <p:ph type="title"/>
          </p:nvPr>
        </p:nvSpPr>
        <p:spPr>
          <a:xfrm>
            <a:off x="548650" y="576075"/>
            <a:ext cx="35568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t/>
            </a:r>
            <a:endParaRPr/>
          </a:p>
        </p:txBody>
      </p:sp>
      <p:sp>
        <p:nvSpPr>
          <p:cNvPr id="264" name="Google Shape;264;p48"/>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p>
            <a:pPr indent="0" lvl="0" marL="0" rtl="0" algn="l">
              <a:spcBef>
                <a:spcPts val="0"/>
              </a:spcBef>
              <a:spcAft>
                <a:spcPts val="1200"/>
              </a:spcAft>
              <a:buNone/>
            </a:pPr>
            <a:r>
              <a:t/>
            </a:r>
            <a:endParaRPr/>
          </a:p>
        </p:txBody>
      </p:sp>
      <p:pic>
        <p:nvPicPr>
          <p:cNvPr id="265" name="Google Shape;265;p48"/>
          <p:cNvPicPr preferRelativeResize="0"/>
          <p:nvPr/>
        </p:nvPicPr>
        <p:blipFill>
          <a:blip r:embed="rId3">
            <a:alphaModFix/>
          </a:blip>
          <a:stretch>
            <a:fillRect/>
          </a:stretch>
        </p:blipFill>
        <p:spPr>
          <a:xfrm>
            <a:off x="0" y="280233"/>
            <a:ext cx="9143999" cy="458303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4"/>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It's Not Just About the Code.</a:t>
            </a:r>
            <a:endParaRPr/>
          </a:p>
          <a:p>
            <a:pPr indent="0" lvl="0" marL="0" rtl="0" algn="l">
              <a:spcBef>
                <a:spcPts val="0"/>
              </a:spcBef>
              <a:spcAft>
                <a:spcPts val="0"/>
              </a:spcAft>
              <a:buNone/>
            </a:pPr>
            <a:r>
              <a:t/>
            </a:r>
            <a:endParaRPr/>
          </a:p>
        </p:txBody>
      </p:sp>
      <p:sp>
        <p:nvSpPr>
          <p:cNvPr id="118" name="Google Shape;118;p24"/>
          <p:cNvSpPr txBox="1"/>
          <p:nvPr>
            <p:ph idx="1" type="body"/>
          </p:nvPr>
        </p:nvSpPr>
        <p:spPr>
          <a:xfrm>
            <a:off x="3776350" y="1090700"/>
            <a:ext cx="5228100" cy="3807900"/>
          </a:xfrm>
          <a:prstGeom prst="rect">
            <a:avLst/>
          </a:prstGeom>
        </p:spPr>
        <p:txBody>
          <a:bodyPr anchorCtr="0" anchor="ctr" bIns="0" lIns="0" spcFirstLastPara="1" rIns="0" wrap="square" tIns="0">
            <a:normAutofit/>
          </a:bodyPr>
          <a:lstStyle/>
          <a:p>
            <a:pPr indent="-330200" lvl="0" marL="457200" rtl="0" algn="l">
              <a:spcBef>
                <a:spcPts val="0"/>
              </a:spcBef>
              <a:spcAft>
                <a:spcPts val="0"/>
              </a:spcAft>
              <a:buClr>
                <a:schemeClr val="dk1"/>
              </a:buClr>
              <a:buSzPts val="1600"/>
              <a:buChar char="●"/>
            </a:pPr>
            <a:r>
              <a:rPr lang="en" sz="1600">
                <a:solidFill>
                  <a:schemeClr val="dk1"/>
                </a:solidFill>
              </a:rPr>
              <a:t>30 years in IT, 15+ in leadership. I've seen it all—from the dot-com bubble to the rise of cloud computing and now AI.</a:t>
            </a:r>
            <a:endParaRPr sz="1600">
              <a:solidFill>
                <a:schemeClr val="dk1"/>
              </a:solidFill>
            </a:endParaRPr>
          </a:p>
          <a:p>
            <a:pPr indent="0" lvl="0" marL="457200" rtl="0" algn="l">
              <a:spcBef>
                <a:spcPts val="0"/>
              </a:spcBef>
              <a:spcAft>
                <a:spcPts val="0"/>
              </a:spcAft>
              <a:buNone/>
            </a:pPr>
            <a:r>
              <a:t/>
            </a:r>
            <a:endParaRPr sz="1600">
              <a:solidFill>
                <a:schemeClr val="dk1"/>
              </a:solidFill>
            </a:endParaRPr>
          </a:p>
          <a:p>
            <a:pPr indent="-330200" lvl="0" marL="457200" rtl="0" algn="l">
              <a:spcBef>
                <a:spcPts val="0"/>
              </a:spcBef>
              <a:spcAft>
                <a:spcPts val="0"/>
              </a:spcAft>
              <a:buClr>
                <a:schemeClr val="dk1"/>
              </a:buClr>
              <a:buSzPts val="1600"/>
              <a:buChar char="●"/>
            </a:pPr>
            <a:r>
              <a:rPr lang="en" sz="1600">
                <a:solidFill>
                  <a:schemeClr val="dk1"/>
                </a:solidFill>
              </a:rPr>
              <a:t>Through it all, the biggest challenges and most significant successes were never purely technical.</a:t>
            </a:r>
            <a:endParaRPr sz="1600">
              <a:solidFill>
                <a:schemeClr val="dk1"/>
              </a:solidFill>
            </a:endParaRPr>
          </a:p>
          <a:p>
            <a:pPr indent="0" lvl="0" marL="457200" rtl="0" algn="l">
              <a:spcBef>
                <a:spcPts val="0"/>
              </a:spcBef>
              <a:spcAft>
                <a:spcPts val="0"/>
              </a:spcAft>
              <a:buNone/>
            </a:pPr>
            <a:r>
              <a:t/>
            </a:r>
            <a:endParaRPr sz="1600">
              <a:solidFill>
                <a:schemeClr val="dk1"/>
              </a:solidFill>
            </a:endParaRPr>
          </a:p>
          <a:p>
            <a:pPr indent="-330200" lvl="0" marL="457200" rtl="0" algn="l">
              <a:spcBef>
                <a:spcPts val="0"/>
              </a:spcBef>
              <a:spcAft>
                <a:spcPts val="0"/>
              </a:spcAft>
              <a:buClr>
                <a:schemeClr val="dk1"/>
              </a:buClr>
              <a:buSzPts val="1600"/>
              <a:buChar char="●"/>
            </a:pPr>
            <a:r>
              <a:rPr lang="en" sz="1600">
                <a:solidFill>
                  <a:schemeClr val="dk1"/>
                </a:solidFill>
              </a:rPr>
              <a:t>Today, we'll talk about the two human superpowers that define a truly great tech leader.</a:t>
            </a:r>
            <a:endParaRPr sz="1600">
              <a:solidFill>
                <a:schemeClr val="dk1"/>
              </a:solidFill>
            </a:endParaRPr>
          </a:p>
          <a:p>
            <a:pPr indent="0" lvl="0" marL="0" rtl="0" algn="l">
              <a:spcBef>
                <a:spcPts val="0"/>
              </a:spcBef>
              <a:spcAft>
                <a:spcPts val="0"/>
              </a:spcAft>
              <a:buNone/>
            </a:pPr>
            <a:r>
              <a:t/>
            </a:r>
            <a:endParaRPr sz="2300"/>
          </a:p>
        </p:txBody>
      </p:sp>
      <p:pic>
        <p:nvPicPr>
          <p:cNvPr descr="30 years in IT, 15+ in leadership. I've seen it all—from the dot-com bubble to the rise of cloud computing and now AI.&#10;&#10;Through it all, the biggest challenges and most significant successes were never purely technical.&#10;&#10;Today, we'll talk about the two human superpowers that define a truly great tech leader.&#10;" id="119" name="Google Shape;119;p24"/>
          <p:cNvPicPr preferRelativeResize="0"/>
          <p:nvPr/>
        </p:nvPicPr>
        <p:blipFill>
          <a:blip r:embed="rId3">
            <a:alphaModFix/>
          </a:blip>
          <a:stretch>
            <a:fillRect/>
          </a:stretch>
        </p:blipFill>
        <p:spPr>
          <a:xfrm>
            <a:off x="233550" y="1288563"/>
            <a:ext cx="3412175" cy="3412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5"/>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Your Most Powerful Tool Isn't a Tool. It's Your Emotional </a:t>
            </a:r>
            <a:r>
              <a:rPr lang="en"/>
              <a:t>Intelligence</a:t>
            </a:r>
            <a:r>
              <a:rPr lang="en"/>
              <a:t> (EQ).</a:t>
            </a:r>
            <a:endParaRPr/>
          </a:p>
          <a:p>
            <a:pPr indent="0" lvl="0" marL="0" rtl="0" algn="l">
              <a:spcBef>
                <a:spcPts val="0"/>
              </a:spcBef>
              <a:spcAft>
                <a:spcPts val="0"/>
              </a:spcAft>
              <a:buNone/>
            </a:pPr>
            <a:r>
              <a:t/>
            </a:r>
            <a:endParaRPr/>
          </a:p>
        </p:txBody>
      </p:sp>
      <p:sp>
        <p:nvSpPr>
          <p:cNvPr id="124" name="Google Shape;124;p25"/>
          <p:cNvSpPr txBox="1"/>
          <p:nvPr>
            <p:ph idx="1" type="body"/>
          </p:nvPr>
        </p:nvSpPr>
        <p:spPr>
          <a:xfrm>
            <a:off x="438900" y="1055075"/>
            <a:ext cx="5023800" cy="3807900"/>
          </a:xfrm>
          <a:prstGeom prst="rect">
            <a:avLst/>
          </a:prstGeom>
        </p:spPr>
        <p:txBody>
          <a:bodyPr anchorCtr="0" anchor="ctr" bIns="0" lIns="0" spcFirstLastPara="1" rIns="0" wrap="square" tIns="0">
            <a:normAutofit/>
          </a:bodyPr>
          <a:lstStyle/>
          <a:p>
            <a:pPr indent="-342900" lvl="0" marL="457200" rtl="0" algn="l">
              <a:spcBef>
                <a:spcPts val="0"/>
              </a:spcBef>
              <a:spcAft>
                <a:spcPts val="0"/>
              </a:spcAft>
              <a:buClr>
                <a:schemeClr val="dk1"/>
              </a:buClr>
              <a:buSzPts val="1800"/>
              <a:buChar char="●"/>
            </a:pPr>
            <a:r>
              <a:rPr lang="en">
                <a:solidFill>
                  <a:schemeClr val="dk1"/>
                </a:solidFill>
              </a:rPr>
              <a:t>This isn't just a soft skill. In a high-pressure, constantly changing environment, it is a strategic necessity.</a:t>
            </a:r>
            <a:endParaRPr>
              <a:solidFill>
                <a:schemeClr val="dk1"/>
              </a:solidFill>
            </a:endParaRPr>
          </a:p>
          <a:p>
            <a:pPr indent="0" lvl="0" marL="457200" rtl="0" algn="l">
              <a:spcBef>
                <a:spcPts val="0"/>
              </a:spcBef>
              <a:spcAft>
                <a:spcPts val="0"/>
              </a:spcAft>
              <a:buNone/>
            </a:pPr>
            <a:r>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It's about understanding the motivations of your team, sensing unsaid frustrations, and creating a safe space for people to do their best work.</a:t>
            </a:r>
            <a:endParaRPr sz="2500"/>
          </a:p>
        </p:txBody>
      </p:sp>
      <p:pic>
        <p:nvPicPr>
          <p:cNvPr descr="This isn't just a &quot;soft skill.&quot; In a high-pressure, constantly changing environment, it is a strategic necessity.&#10;&#10;It's about understanding the motivations of your team, sensing unsaid frustrations, and creating a safe space for people to do their best work.&#10;" id="125" name="Google Shape;125;p25"/>
          <p:cNvPicPr preferRelativeResize="0"/>
          <p:nvPr/>
        </p:nvPicPr>
        <p:blipFill>
          <a:blip r:embed="rId3">
            <a:alphaModFix/>
          </a:blip>
          <a:stretch>
            <a:fillRect/>
          </a:stretch>
        </p:blipFill>
        <p:spPr>
          <a:xfrm>
            <a:off x="5835975" y="1368350"/>
            <a:ext cx="3181350" cy="31813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6"/>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Why Your Team Needs Your EQ.</a:t>
            </a:r>
            <a:endParaRPr/>
          </a:p>
          <a:p>
            <a:pPr indent="0" lvl="0" marL="0" rtl="0" algn="l">
              <a:spcBef>
                <a:spcPts val="0"/>
              </a:spcBef>
              <a:spcAft>
                <a:spcPts val="0"/>
              </a:spcAft>
              <a:buNone/>
            </a:pPr>
            <a:r>
              <a:t/>
            </a:r>
            <a:endParaRPr/>
          </a:p>
        </p:txBody>
      </p:sp>
      <p:sp>
        <p:nvSpPr>
          <p:cNvPr id="130" name="Google Shape;130;p26"/>
          <p:cNvSpPr txBox="1"/>
          <p:nvPr>
            <p:ph idx="1" type="body"/>
          </p:nvPr>
        </p:nvSpPr>
        <p:spPr>
          <a:xfrm>
            <a:off x="3776350" y="1090700"/>
            <a:ext cx="5228100" cy="38079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Enables a "Fail-Fast" Culture:</a:t>
            </a:r>
            <a:r>
              <a:rPr lang="en" sz="1300">
                <a:solidFill>
                  <a:srgbClr val="1B1C1D"/>
                </a:solidFill>
                <a:latin typeface="Google Sans Text"/>
                <a:ea typeface="Google Sans Text"/>
                <a:cs typeface="Google Sans Text"/>
                <a:sym typeface="Google Sans Text"/>
              </a:rPr>
              <a:t> Perfection is an illusion. An emotionally intelligent leader creates a safe space where it’s okay for a development environment to have issues and for a feature to break. Mistakes are not a point of failure, but a point of learning.</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Fosters Iteration and Excellence:</a:t>
            </a:r>
            <a:r>
              <a:rPr lang="en" sz="1300">
                <a:solidFill>
                  <a:srgbClr val="1B1C1D"/>
                </a:solidFill>
                <a:latin typeface="Google Sans Text"/>
                <a:ea typeface="Google Sans Text"/>
                <a:cs typeface="Google Sans Text"/>
                <a:sym typeface="Google Sans Text"/>
              </a:rPr>
              <a:t> The goal is not perfection on the first try, but excellence over time. This mindset, rooted in empathy, allows teams to iterate, learn from each other's experiences, and deliver better results consistently.</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Increases Engagement and Performance:</a:t>
            </a:r>
            <a:r>
              <a:rPr lang="en" sz="1300">
                <a:solidFill>
                  <a:srgbClr val="1B1C1D"/>
                </a:solidFill>
                <a:latin typeface="Google Sans Text"/>
                <a:ea typeface="Google Sans Text"/>
                <a:cs typeface="Google Sans Text"/>
                <a:sym typeface="Google Sans Text"/>
              </a:rPr>
              <a:t> People are more motivated when they feel valued as individuals, not just as cogs in a machine.</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Reduces Conflict and Friction:</a:t>
            </a:r>
            <a:r>
              <a:rPr lang="en" sz="1300">
                <a:solidFill>
                  <a:srgbClr val="1B1C1D"/>
                </a:solidFill>
                <a:latin typeface="Google Sans Text"/>
                <a:ea typeface="Google Sans Text"/>
                <a:cs typeface="Google Sans Text"/>
                <a:sym typeface="Google Sans Text"/>
              </a:rPr>
              <a:t> Developing rapport helps you anticipate and de-escalate disagreements before they become major blockers.</a:t>
            </a:r>
            <a:endParaRPr>
              <a:solidFill>
                <a:schemeClr val="dk1"/>
              </a:solidFill>
            </a:endParaRPr>
          </a:p>
        </p:txBody>
      </p:sp>
      <p:pic>
        <p:nvPicPr>
          <p:cNvPr descr="Enables a &quot;Fail-Fast&quot; Culture: Perfection is an illusion. An emotionally intelligent leader creates a safe space where it’s okay for a development environment to have issues and for a feature to break. Mistakes are not a point of failure, but a point of learning.&#10;Fosters Iteration and Excellence: The goal is not perfection on the first try, but excellence over time. This mindset, rooted in empathy, allows teams to iterate, learn from each other's experiences, and deliver better results consistently.&#10;Increases Engagement and Performance: People are more motivated when they feel valued as individuals, not just as cogs in a machine.&#10;Reduces Conflict and Friction: Developing rapport helps you anticipate and de-escalate disagreements before they become major blockers." id="131" name="Google Shape;131;p26"/>
          <p:cNvPicPr preferRelativeResize="0"/>
          <p:nvPr/>
        </p:nvPicPr>
        <p:blipFill>
          <a:blip r:embed="rId3">
            <a:alphaModFix/>
          </a:blip>
          <a:stretch>
            <a:fillRect/>
          </a:stretch>
        </p:blipFill>
        <p:spPr>
          <a:xfrm>
            <a:off x="147700" y="1320850"/>
            <a:ext cx="3347601" cy="33476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7"/>
          <p:cNvSpPr txBox="1"/>
          <p:nvPr>
            <p:ph type="title"/>
          </p:nvPr>
        </p:nvSpPr>
        <p:spPr>
          <a:xfrm>
            <a:off x="548650" y="576075"/>
            <a:ext cx="65883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Why Your Team Needs Your EQ.</a:t>
            </a:r>
            <a:endParaRPr/>
          </a:p>
          <a:p>
            <a:pPr indent="0" lvl="0" marL="0" rtl="0" algn="l">
              <a:spcBef>
                <a:spcPts val="0"/>
              </a:spcBef>
              <a:spcAft>
                <a:spcPts val="0"/>
              </a:spcAft>
              <a:buNone/>
            </a:pPr>
            <a:r>
              <a:t/>
            </a:r>
            <a:endParaRPr/>
          </a:p>
        </p:txBody>
      </p:sp>
      <p:sp>
        <p:nvSpPr>
          <p:cNvPr id="136" name="Google Shape;136;p27"/>
          <p:cNvSpPr txBox="1"/>
          <p:nvPr>
            <p:ph idx="1" type="body"/>
          </p:nvPr>
        </p:nvSpPr>
        <p:spPr>
          <a:xfrm>
            <a:off x="3776350" y="1090700"/>
            <a:ext cx="5228100" cy="38079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Enables a "Fail-Fast" Culture:</a:t>
            </a:r>
            <a:r>
              <a:rPr lang="en" sz="1300">
                <a:solidFill>
                  <a:srgbClr val="1B1C1D"/>
                </a:solidFill>
                <a:latin typeface="Google Sans Text"/>
                <a:ea typeface="Google Sans Text"/>
                <a:cs typeface="Google Sans Text"/>
                <a:sym typeface="Google Sans Text"/>
              </a:rPr>
              <a:t> Perfection is an illusion. An emotionally intelligent leader creates a safe space where it’s okay for a development environment to have issues and for a feature to break. Mistakes are not a point of failure, but a point of learning.</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Fosters Iteration and Excellence:</a:t>
            </a:r>
            <a:r>
              <a:rPr lang="en" sz="1300">
                <a:solidFill>
                  <a:srgbClr val="1B1C1D"/>
                </a:solidFill>
                <a:latin typeface="Google Sans Text"/>
                <a:ea typeface="Google Sans Text"/>
                <a:cs typeface="Google Sans Text"/>
                <a:sym typeface="Google Sans Text"/>
              </a:rPr>
              <a:t> The goal is not perfection on the first try, but excellence over time. This mindset, rooted in empathy, allows teams to iterate, learn from each other's experiences, and deliver better results consistently.</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Increases Engagement and Performance:</a:t>
            </a:r>
            <a:r>
              <a:rPr lang="en" sz="1300">
                <a:solidFill>
                  <a:srgbClr val="1B1C1D"/>
                </a:solidFill>
                <a:latin typeface="Google Sans Text"/>
                <a:ea typeface="Google Sans Text"/>
                <a:cs typeface="Google Sans Text"/>
                <a:sym typeface="Google Sans Text"/>
              </a:rPr>
              <a:t> People are more motivated when they feel valued as individuals, not just as cogs in a machine.</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Reduces Conflict and Friction:</a:t>
            </a:r>
            <a:r>
              <a:rPr lang="en" sz="1300">
                <a:solidFill>
                  <a:srgbClr val="1B1C1D"/>
                </a:solidFill>
                <a:latin typeface="Google Sans Text"/>
                <a:ea typeface="Google Sans Text"/>
                <a:cs typeface="Google Sans Text"/>
                <a:sym typeface="Google Sans Text"/>
              </a:rPr>
              <a:t> Developing rapport helps you anticipate and de-escalate disagreements before they become major blockers.</a:t>
            </a:r>
            <a:endParaRPr>
              <a:solidFill>
                <a:schemeClr val="dk1"/>
              </a:solidFill>
            </a:endParaRPr>
          </a:p>
        </p:txBody>
      </p:sp>
      <p:pic>
        <p:nvPicPr>
          <p:cNvPr descr="Enables a &quot;Fail-Fast&quot; Culture: Perfection is an illusion. An emotionally intelligent leader creates a safe space where it’s okay for a development environment to have issues and for a feature to break. Mistakes are not a point of failure, but a point of learning.&#10;Fosters Iteration and Excellence: The goal is not perfection on the first try, but excellence over time. This mindset, rooted in empathy, allows teams to iterate, learn from each other's experiences, and deliver better results consistently.&#10;Increases Engagement and Performance: People are more motivated when they feel valued as individuals, not just as cogs in a machine.&#10;Reduces Conflict and Friction: Developing rapport helps you anticipate and de-escalate disagreements before they become major blockers." id="137" name="Google Shape;137;p27"/>
          <p:cNvPicPr preferRelativeResize="0"/>
          <p:nvPr/>
        </p:nvPicPr>
        <p:blipFill>
          <a:blip r:embed="rId3">
            <a:alphaModFix/>
          </a:blip>
          <a:stretch>
            <a:fillRect/>
          </a:stretch>
        </p:blipFill>
        <p:spPr>
          <a:xfrm>
            <a:off x="147700" y="1320850"/>
            <a:ext cx="3347601" cy="3347601"/>
          </a:xfrm>
          <a:prstGeom prst="rect">
            <a:avLst/>
          </a:prstGeom>
          <a:noFill/>
          <a:ln>
            <a:noFill/>
          </a:ln>
        </p:spPr>
      </p:pic>
      <p:sp>
        <p:nvSpPr>
          <p:cNvPr id="138" name="Google Shape;138;p27"/>
          <p:cNvSpPr txBox="1"/>
          <p:nvPr/>
        </p:nvSpPr>
        <p:spPr>
          <a:xfrm rot="-1806707">
            <a:off x="3798753" y="2318300"/>
            <a:ext cx="5183295" cy="1352703"/>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700">
                <a:solidFill>
                  <a:srgbClr val="FF0000"/>
                </a:solidFill>
              </a:rPr>
              <a:t>1St Superpower is EQ</a:t>
            </a:r>
            <a:endParaRPr b="1" sz="370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8"/>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Misunderstood Architecture.</a:t>
            </a:r>
            <a:endParaRPr/>
          </a:p>
          <a:p>
            <a:pPr indent="0" lvl="0" marL="0" rtl="0" algn="l">
              <a:spcBef>
                <a:spcPts val="0"/>
              </a:spcBef>
              <a:spcAft>
                <a:spcPts val="0"/>
              </a:spcAft>
              <a:buNone/>
            </a:pPr>
            <a:r>
              <a:t/>
            </a:r>
            <a:endParaRPr/>
          </a:p>
        </p:txBody>
      </p:sp>
      <p:sp>
        <p:nvSpPr>
          <p:cNvPr id="143" name="Google Shape;143;p28"/>
          <p:cNvSpPr txBox="1"/>
          <p:nvPr>
            <p:ph idx="1" type="body"/>
          </p:nvPr>
        </p:nvSpPr>
        <p:spPr>
          <a:xfrm>
            <a:off x="438900" y="1055075"/>
            <a:ext cx="5237400" cy="38079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Problem:</a:t>
            </a:r>
            <a:r>
              <a:rPr lang="en" sz="1300">
                <a:solidFill>
                  <a:srgbClr val="1B1C1D"/>
                </a:solidFill>
                <a:latin typeface="Google Sans Text"/>
                <a:ea typeface="Google Sans Text"/>
                <a:cs typeface="Google Sans Text"/>
                <a:sym typeface="Google Sans Text"/>
              </a:rPr>
              <a:t> Two senior developers were at a standstill, each insisting their technical approach was the only way forward. Their disagreement was stalling the entire project.</a:t>
            </a:r>
            <a:endParaRPr sz="13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600"/>
              </a:spcAft>
              <a:buNone/>
            </a:pPr>
            <a:r>
              <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9"/>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Misunderstood Architecture.</a:t>
            </a:r>
            <a:endParaRPr/>
          </a:p>
          <a:p>
            <a:pPr indent="0" lvl="0" marL="0" rtl="0" algn="l">
              <a:spcBef>
                <a:spcPts val="0"/>
              </a:spcBef>
              <a:spcAft>
                <a:spcPts val="0"/>
              </a:spcAft>
              <a:buNone/>
            </a:pPr>
            <a:r>
              <a:t/>
            </a:r>
            <a:endParaRPr/>
          </a:p>
        </p:txBody>
      </p:sp>
      <p:sp>
        <p:nvSpPr>
          <p:cNvPr id="148" name="Google Shape;148;p29"/>
          <p:cNvSpPr txBox="1"/>
          <p:nvPr>
            <p:ph idx="1" type="body"/>
          </p:nvPr>
        </p:nvSpPr>
        <p:spPr>
          <a:xfrm>
            <a:off x="438900" y="1055075"/>
            <a:ext cx="5237400" cy="38079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Problem:</a:t>
            </a:r>
            <a:r>
              <a:rPr lang="en" sz="1300">
                <a:solidFill>
                  <a:srgbClr val="1B1C1D"/>
                </a:solidFill>
                <a:latin typeface="Google Sans Text"/>
                <a:ea typeface="Google Sans Text"/>
                <a:cs typeface="Google Sans Text"/>
                <a:sym typeface="Google Sans Text"/>
              </a:rPr>
              <a:t> Two senior developers were at a standstill, each insisting their technical approach was the only way forward. Their disagreement was stalling the entire project.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My Mistake:</a:t>
            </a:r>
            <a:r>
              <a:rPr lang="en" sz="1300">
                <a:solidFill>
                  <a:srgbClr val="1B1C1D"/>
                </a:solidFill>
                <a:latin typeface="Google Sans Text"/>
                <a:ea typeface="Google Sans Text"/>
                <a:cs typeface="Google Sans Text"/>
                <a:sym typeface="Google Sans Text"/>
              </a:rPr>
              <a:t> Insisting they "just figure it out" and solve the technical problem, thinking it was a simple design disagreement.</a:t>
            </a:r>
            <a:endParaRPr sz="13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600"/>
              </a:spcAft>
              <a:buNone/>
            </a:pPr>
            <a:r>
              <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0"/>
          <p:cNvSpPr txBox="1"/>
          <p:nvPr>
            <p:ph type="title"/>
          </p:nvPr>
        </p:nvSpPr>
        <p:spPr>
          <a:xfrm>
            <a:off x="548650" y="576075"/>
            <a:ext cx="65883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t>Case Study: The Misunderstood Architecture.</a:t>
            </a:r>
            <a:endParaRPr/>
          </a:p>
          <a:p>
            <a:pPr indent="0" lvl="0" marL="0" rtl="0" algn="l">
              <a:spcBef>
                <a:spcPts val="0"/>
              </a:spcBef>
              <a:spcAft>
                <a:spcPts val="0"/>
              </a:spcAft>
              <a:buNone/>
            </a:pPr>
            <a:r>
              <a:t/>
            </a:r>
            <a:endParaRPr/>
          </a:p>
        </p:txBody>
      </p:sp>
      <p:sp>
        <p:nvSpPr>
          <p:cNvPr id="153" name="Google Shape;153;p30"/>
          <p:cNvSpPr txBox="1"/>
          <p:nvPr>
            <p:ph idx="1" type="body"/>
          </p:nvPr>
        </p:nvSpPr>
        <p:spPr>
          <a:xfrm>
            <a:off x="438900" y="1055075"/>
            <a:ext cx="5237400" cy="38079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Problem:</a:t>
            </a:r>
            <a:r>
              <a:rPr lang="en" sz="1300">
                <a:solidFill>
                  <a:srgbClr val="1B1C1D"/>
                </a:solidFill>
                <a:latin typeface="Google Sans Text"/>
                <a:ea typeface="Google Sans Text"/>
                <a:cs typeface="Google Sans Text"/>
                <a:sym typeface="Google Sans Text"/>
              </a:rPr>
              <a:t> Two senior developers were at a standstill, each insisting their technical approach was the only way forward. Their disagreement was stalling the entire project.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My Mistake:</a:t>
            </a:r>
            <a:r>
              <a:rPr lang="en" sz="1300">
                <a:solidFill>
                  <a:srgbClr val="1B1C1D"/>
                </a:solidFill>
                <a:latin typeface="Google Sans Text"/>
                <a:ea typeface="Google Sans Text"/>
                <a:cs typeface="Google Sans Text"/>
                <a:sym typeface="Google Sans Text"/>
              </a:rPr>
              <a:t> Insisting they "just figure it out" and solve the technical problem, thinking it was a simple design disagreement.</a:t>
            </a:r>
            <a:endParaRPr sz="1300">
              <a:solidFill>
                <a:srgbClr val="1B1C1D"/>
              </a:solidFill>
              <a:latin typeface="Google Sans Text"/>
              <a:ea typeface="Google Sans Text"/>
              <a:cs typeface="Google Sans Text"/>
              <a:sym typeface="Google Sans Text"/>
            </a:endParaRPr>
          </a:p>
          <a:p>
            <a:pPr indent="-311150" lvl="0" marL="457200" rtl="0" algn="l">
              <a:lnSpc>
                <a:spcPct val="115000"/>
              </a:lnSpc>
              <a:spcBef>
                <a:spcPts val="0"/>
              </a:spcBef>
              <a:spcAft>
                <a:spcPts val="0"/>
              </a:spcAft>
              <a:buClr>
                <a:schemeClr val="dk1"/>
              </a:buClr>
              <a:buSzPts val="1300"/>
              <a:buChar char="●"/>
            </a:pPr>
            <a:r>
              <a:rPr b="1" lang="en" sz="1300">
                <a:solidFill>
                  <a:srgbClr val="1B1C1D"/>
                </a:solidFill>
                <a:latin typeface="Google Sans Text"/>
                <a:ea typeface="Google Sans Text"/>
                <a:cs typeface="Google Sans Text"/>
                <a:sym typeface="Google Sans Text"/>
              </a:rPr>
              <a:t>The Shift:</a:t>
            </a:r>
            <a:r>
              <a:rPr lang="en" sz="1300">
                <a:solidFill>
                  <a:srgbClr val="1B1C1D"/>
                </a:solidFill>
                <a:latin typeface="Google Sans Text"/>
                <a:ea typeface="Google Sans Text"/>
                <a:cs typeface="Google Sans Text"/>
                <a:sym typeface="Google Sans Text"/>
              </a:rPr>
              <a:t> I sat with each of them individually and found they were using different technical terms for the same architectural concept. Their disagreement was purely semantic.</a:t>
            </a:r>
            <a:endParaRPr sz="13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600"/>
              </a:spcAft>
              <a:buNone/>
            </a:pPr>
            <a:r>
              <a:t/>
            </a:r>
            <a:endParaRPr>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